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notesMasterIdLst>
    <p:notesMasterId r:id="rId22"/>
  </p:notesMasterIdLst>
  <p:sldIdLst>
    <p:sldId id="256" r:id="rId2"/>
    <p:sldId id="257" r:id="rId3"/>
    <p:sldId id="260" r:id="rId4"/>
    <p:sldId id="291" r:id="rId5"/>
    <p:sldId id="290" r:id="rId6"/>
    <p:sldId id="314" r:id="rId7"/>
    <p:sldId id="261" r:id="rId8"/>
    <p:sldId id="262" r:id="rId9"/>
    <p:sldId id="264" r:id="rId10"/>
    <p:sldId id="287" r:id="rId11"/>
    <p:sldId id="266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259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dkova" initials="R" lastIdx="2" clrIdx="0"/>
  <p:cmAuthor id="1" name="Jarmila Mádrová" initials="JM" lastIdx="3" clrIdx="1">
    <p:extLst>
      <p:ext uri="{19B8F6BF-5375-455C-9EA6-DF929625EA0E}">
        <p15:presenceInfo xmlns:p15="http://schemas.microsoft.com/office/powerpoint/2012/main" xmlns="" userId="a327cb4e5335c21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676" autoAdjust="0"/>
    <p:restoredTop sz="95232" autoAdjust="0"/>
  </p:normalViewPr>
  <p:slideViewPr>
    <p:cSldViewPr snapToGrid="0">
      <p:cViewPr varScale="1">
        <p:scale>
          <a:sx n="87" d="100"/>
          <a:sy n="87" d="100"/>
        </p:scale>
        <p:origin x="-72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F772C-8194-415E-AE33-3F5E4FE70454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CE618-0141-452E-9FB6-37EB2580A39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6119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CE618-0141-452E-9FB6-37EB2580A39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45089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CE618-0141-452E-9FB6-37EB2580A39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52567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Vyhodila bych tečky za minutami.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CE618-0141-452E-9FB6-37EB2580A39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45059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0CE618-0141-452E-9FB6-37EB2580A39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85370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CE618-0141-452E-9FB6-37EB2580A39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2163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B814955-C643-444C-BF6F-BA9DAC40D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9E9DFB73-6978-4F31-957A-78F593C49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34CBC5D-A7F7-4B23-8D0B-8FD9CC428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1049553-AF7B-4F9C-BE0F-D412937AF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9C7F1C2-9A22-41C4-9510-BCE87BE13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303844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4D54F70-A4FF-4D3E-BDAE-3C3719094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E86DA4F0-9552-4AB4-B05A-C9AAF28307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2ECAF83-3BCF-4EBD-9928-D8D6F45C3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DDCDC0D-1C6F-48EB-B834-68FC437B7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AE157CC-C1EB-496D-90EB-7C74AFFD6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034449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E3AB06C1-1608-4293-B383-D97DFB7C06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F8F00EE0-6FCB-46D7-8DAA-7EE12FD84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5570223-0D66-4EFA-8D42-9CDC68F31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5D2DA64-6DF1-44F2-8CFE-2183AB03B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1D5F81D-BF62-43F7-A5B3-B08919C47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829574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8EFB5CB-CC24-4090-809B-392CAA0D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719499B-0EC3-4AF1-92D0-E5CF812F9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70EF015-5C9F-42CB-B064-BFDAD3887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560825E-2D63-4AF4-83D9-D1B47A9F0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83C47D5-D62F-43BD-B689-760FA0E57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057349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BFC36D7-86E2-4BCE-890D-C3848546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18FDA95-2BC8-4644-B0EA-6D0C3F631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3298335-44FF-4E37-BAF9-095D7EBF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9E7365F-6569-48DD-8A61-4A72840A5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6CD243D-FA5E-4174-B96C-3FFAB1936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675071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6E1B637-7AFE-40BB-8D69-F042A38DA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C6B8D76-C3D8-45A8-A14A-1AE267168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543B8427-A981-4663-A850-FEA19B8F8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2095FFE-A2AC-42DD-8402-182372342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254395F-3FBF-4BA5-AF41-7DF1034B7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8BF223E-F4E7-4F62-98BB-2C6769935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915280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FE2679C-9923-4B44-B6B3-BEEDA5F2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43D1200-8130-408A-8517-E538F91D1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D30B438A-10D9-41F2-B439-443C88253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CA69A8BF-2E92-42C4-A2AE-6E0183D29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A2055795-3B7C-4856-A69C-6E12A93CEE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D84EAED1-1592-43D3-86F3-1EF54389E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83B84702-FED7-491A-B262-E3E52FF0B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86B6E93D-5708-40E8-945D-A5847DA1E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667671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F849D07-A57B-4C18-9D4A-A690633A7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03EDFD36-7367-4AE0-B19F-00DAF221F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4299F1E1-FB1B-48A7-B732-7E26C7832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D3E520C-56B7-40FB-AE3A-DE4C7DDB4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249219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FA05D677-0CD5-4CC4-A23F-63BBD01CB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84840AA7-5E7B-4E8B-B0A5-ECBC22BBC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750651E3-C618-4886-A056-651F4BA8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844709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FE960FA-83B3-4501-B6B4-47FEC95F9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ABD040D-F681-490C-9DEE-212B506A2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FF285BC7-3175-4EDD-96B0-DB1E9842A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BB5670F-6717-4030-994F-F3734F7A6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165C31F3-116B-4BA1-B2D5-0048ACE09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54FF4EE-67A0-48A5-9F18-97DF5DB4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113842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FBE71B9-CD9A-4ECC-9D7D-BBF46A60D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028EECD0-66D7-4225-A6CE-8A20DE1135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7C08635C-B4D7-40E0-8C1B-36D3CE42F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FC853E0-87F8-4D88-A901-05FA6B550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33023343-3B20-4F81-9AAC-690893FFC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8A39BF3-0E92-4814-87E5-18A0E53AA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723815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924D38E3-8431-48F9-B64F-B8231779A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2762DC0-D978-461B-8386-96B637C14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B72A5E9-8AA7-4E2E-870C-09417D4EE8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46346E6-A17F-40F2-A806-29A2DF8A6D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CFEF1D7-2CB7-4F50-85E7-118F6A267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177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img.blesk.cz/img/1/normal620/2023992-img-afghanistan-vojaci-armada-nato-v12.jpg?v=12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idovky.cz/briefing/k-mexiku-se-riti-silny-hurikan-cina-otevre-nejdelsi-morsky-most-sveta.A181022_211804_ln_briefing_pev" TargetMode="External"/><Relationship Id="rId4" Type="http://schemas.openxmlformats.org/officeDocument/2006/relationships/hyperlink" Target="https://pixers.cz/obrazy-na-platne/politicka-mapa-sveta-6055273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img.blesk.cz/img/1/normal620/2023992-img-afghanistan-vojaci-armada-nato-v12.jpg?v=12">
            <a:extLst>
              <a:ext uri="{FF2B5EF4-FFF2-40B4-BE49-F238E27FC236}">
                <a16:creationId xmlns:a16="http://schemas.microsoft.com/office/drawing/2014/main" xmlns="" id="{61A6885E-32A5-4997-BA3F-81B8704F2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63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3272" y="0"/>
            <a:ext cx="129632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D89699-DB71-44D5-AC56-B4C4ED2A8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470" y="2446176"/>
            <a:ext cx="9881324" cy="2115504"/>
          </a:xfrm>
        </p:spPr>
        <p:txBody>
          <a:bodyPr>
            <a:noAutofit/>
          </a:bodyPr>
          <a:lstStyle/>
          <a:p>
            <a:r>
              <a:rPr lang="cs-CZ" sz="9600" b="1" dirty="0">
                <a:latin typeface="Arial Black" panose="020B0A04020102020204" pitchFamily="34" charset="0"/>
              </a:rPr>
              <a:t>Čeština ve válečné zóně</a:t>
            </a:r>
            <a:endParaRPr lang="cs-CZ" sz="9600" b="1" dirty="0">
              <a:solidFill>
                <a:schemeClr val="tx1"/>
              </a:solidFill>
              <a:latin typeface="Arial Black" panose="020B0A04020102020204" pitchFamily="34" charset="0"/>
              <a:cs typeface="Arabic Typesetting" panose="020B0604020202020204" pitchFamily="66" charset="-78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F4A45A70-09EB-49DB-A7E3-02E74F0D344C}"/>
              </a:ext>
            </a:extLst>
          </p:cNvPr>
          <p:cNvSpPr txBox="1"/>
          <p:nvPr/>
        </p:nvSpPr>
        <p:spPr>
          <a:xfrm>
            <a:off x="9759520" y="5438196"/>
            <a:ext cx="28710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Adéla Hoblíková</a:t>
            </a:r>
          </a:p>
          <a:p>
            <a:r>
              <a:rPr lang="cs-CZ" sz="2400" dirty="0"/>
              <a:t>Jarmila Mádrová</a:t>
            </a:r>
          </a:p>
          <a:p>
            <a:r>
              <a:rPr lang="cs-CZ" sz="2400" dirty="0"/>
              <a:t>Tereza Danielová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94002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7F1BD1-5BCF-4791-8B6E-1E5A6528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1. úkol: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3C9DEE1-C65D-4AD3-B5E2-80674E486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15735" cy="48924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Zápis z deníku: 28. 2. 2010</a:t>
            </a:r>
          </a:p>
          <a:p>
            <a:pPr marL="0" indent="0">
              <a:buNone/>
            </a:pPr>
            <a:r>
              <a:rPr lang="cs-CZ" u="sng" dirty="0"/>
              <a:t>Má první patrola:</a:t>
            </a:r>
            <a:endParaRPr lang="cs-CZ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2900" dirty="0"/>
              <a:t>První místo, kde jsme zastavili, byla nově postavená </a:t>
            </a:r>
            <a:r>
              <a:rPr lang="cs-CZ" sz="2900" dirty="0" err="1"/>
              <a:t>mlíkárna</a:t>
            </a:r>
            <a:r>
              <a:rPr lang="cs-CZ" sz="2900" dirty="0"/>
              <a:t>. </a:t>
            </a:r>
            <a:r>
              <a:rPr lang="cs-CZ" sz="2900" dirty="0" err="1"/>
              <a:t>Autama</a:t>
            </a:r>
            <a:r>
              <a:rPr lang="cs-CZ" sz="2900" dirty="0"/>
              <a:t> s </a:t>
            </a:r>
            <a:r>
              <a:rPr lang="cs-CZ" sz="2900" dirty="0" err="1"/>
              <a:t>těžkejma</a:t>
            </a:r>
            <a:r>
              <a:rPr lang="cs-CZ" sz="2900" dirty="0"/>
              <a:t> </a:t>
            </a:r>
            <a:r>
              <a:rPr lang="cs-CZ" sz="2900" dirty="0" err="1"/>
              <a:t>zbraněma</a:t>
            </a:r>
            <a:r>
              <a:rPr lang="en-US" sz="2900" dirty="0"/>
              <a:t> </a:t>
            </a:r>
            <a:r>
              <a:rPr lang="en-US" sz="2900" dirty="0" err="1"/>
              <a:t>jsme</a:t>
            </a:r>
            <a:r>
              <a:rPr lang="en-US" sz="2900" dirty="0"/>
              <a:t> </a:t>
            </a:r>
            <a:r>
              <a:rPr lang="en-US" sz="2900" b="1" dirty="0" err="1">
                <a:solidFill>
                  <a:srgbClr val="FF0000"/>
                </a:solidFill>
              </a:rPr>
              <a:t>vykryli</a:t>
            </a:r>
            <a:r>
              <a:rPr lang="en-US" sz="2900" dirty="0"/>
              <a:t> </a:t>
            </a:r>
            <a:r>
              <a:rPr lang="en-US" sz="2900" dirty="0" err="1"/>
              <a:t>hlavní</a:t>
            </a:r>
            <a:r>
              <a:rPr lang="en-US" sz="2900" dirty="0"/>
              <a:t> </a:t>
            </a:r>
            <a:r>
              <a:rPr lang="en-US" sz="2900" dirty="0" err="1"/>
              <a:t>směry</a:t>
            </a:r>
            <a:r>
              <a:rPr lang="en-US" sz="2900" dirty="0"/>
              <a:t>, ze </a:t>
            </a:r>
            <a:r>
              <a:rPr lang="en-US" sz="2900" dirty="0" err="1"/>
              <a:t>kterejch</a:t>
            </a:r>
            <a:r>
              <a:rPr lang="en-US" sz="2900" dirty="0"/>
              <a:t> </a:t>
            </a:r>
            <a:r>
              <a:rPr lang="en-US" sz="2900" dirty="0" err="1"/>
              <a:t>jsme</a:t>
            </a:r>
            <a:r>
              <a:rPr lang="en-US" sz="2900" dirty="0"/>
              <a:t> </a:t>
            </a:r>
            <a:r>
              <a:rPr lang="en-US" sz="2900" dirty="0" err="1"/>
              <a:t>předpokládali</a:t>
            </a:r>
            <a:r>
              <a:rPr lang="en-US" sz="2900" dirty="0"/>
              <a:t> </a:t>
            </a:r>
            <a:r>
              <a:rPr lang="en-US" sz="2900" dirty="0" err="1"/>
              <a:t>pravděpodobný</a:t>
            </a:r>
            <a:r>
              <a:rPr lang="en-US" sz="2900" dirty="0"/>
              <a:t> </a:t>
            </a:r>
            <a:r>
              <a:rPr lang="en-US" sz="2900" dirty="0" err="1"/>
              <a:t>problémy</a:t>
            </a:r>
            <a:r>
              <a:rPr lang="en-US" sz="2900" dirty="0"/>
              <a:t>. Pak se </a:t>
            </a:r>
            <a:r>
              <a:rPr lang="en-US" sz="2900" b="1" dirty="0" err="1">
                <a:solidFill>
                  <a:srgbClr val="FF0000"/>
                </a:solidFill>
              </a:rPr>
              <a:t>sesedlo</a:t>
            </a:r>
            <a:r>
              <a:rPr lang="en-US" sz="2900" dirty="0"/>
              <a:t>, </a:t>
            </a:r>
            <a:r>
              <a:rPr lang="en-US" sz="2900" dirty="0" err="1"/>
              <a:t>prověřila</a:t>
            </a:r>
            <a:r>
              <a:rPr lang="en-US" sz="2900" dirty="0"/>
              <a:t> a </a:t>
            </a:r>
            <a:r>
              <a:rPr lang="en-US" sz="2900" dirty="0" err="1"/>
              <a:t>zajistila</a:t>
            </a:r>
            <a:r>
              <a:rPr lang="en-US" sz="2900" dirty="0"/>
              <a:t> se oblast a </a:t>
            </a:r>
            <a:r>
              <a:rPr lang="en-US" sz="2900" dirty="0" err="1"/>
              <a:t>objekt</a:t>
            </a:r>
            <a:r>
              <a:rPr lang="en-US" sz="2900" dirty="0"/>
              <a:t>. Od </a:t>
            </a:r>
            <a:r>
              <a:rPr lang="en-US" sz="2900" dirty="0" err="1"/>
              <a:t>Kláry</a:t>
            </a:r>
            <a:r>
              <a:rPr lang="en-US" sz="2900" dirty="0"/>
              <a:t> </a:t>
            </a:r>
            <a:r>
              <a:rPr lang="en-US" sz="2900" dirty="0" err="1"/>
              <a:t>jsem</a:t>
            </a:r>
            <a:r>
              <a:rPr lang="en-US" sz="2900" dirty="0"/>
              <a:t> se </a:t>
            </a:r>
            <a:r>
              <a:rPr lang="en-US" sz="2900" dirty="0" err="1"/>
              <a:t>nehnul</a:t>
            </a:r>
            <a:r>
              <a:rPr lang="en-US" sz="2900" dirty="0"/>
              <a:t> </a:t>
            </a:r>
            <a:r>
              <a:rPr lang="en-US" sz="2900" dirty="0" err="1"/>
              <a:t>na</a:t>
            </a:r>
            <a:r>
              <a:rPr lang="en-US" sz="2900" dirty="0"/>
              <a:t> </a:t>
            </a:r>
            <a:r>
              <a:rPr lang="en-US" sz="2900" dirty="0" err="1"/>
              <a:t>krok</a:t>
            </a:r>
            <a:r>
              <a:rPr lang="en-US" sz="2900" dirty="0"/>
              <a:t>. </a:t>
            </a:r>
            <a:r>
              <a:rPr lang="en-US" sz="2900" dirty="0" err="1"/>
              <a:t>Byla</a:t>
            </a:r>
            <a:r>
              <a:rPr lang="en-US" sz="2900" dirty="0"/>
              <a:t> </a:t>
            </a:r>
            <a:r>
              <a:rPr lang="en-US" sz="2900" dirty="0" err="1"/>
              <a:t>totiž</a:t>
            </a:r>
            <a:r>
              <a:rPr lang="en-US" sz="2900" dirty="0"/>
              <a:t> </a:t>
            </a:r>
            <a:r>
              <a:rPr lang="en-US" sz="2900" dirty="0" err="1"/>
              <a:t>můj</a:t>
            </a:r>
            <a:r>
              <a:rPr lang="en-US" sz="2900" dirty="0"/>
              <a:t> </a:t>
            </a:r>
            <a:r>
              <a:rPr lang="en-US" sz="2900" b="1" dirty="0" err="1">
                <a:solidFill>
                  <a:srgbClr val="FF0000"/>
                </a:solidFill>
              </a:rPr>
              <a:t>batoh</a:t>
            </a:r>
            <a:r>
              <a:rPr lang="en-US" sz="2900" dirty="0"/>
              <a:t>. </a:t>
            </a:r>
            <a:endParaRPr lang="cs-CZ" sz="29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900" dirty="0" err="1"/>
              <a:t>Druhé</a:t>
            </a:r>
            <a:r>
              <a:rPr lang="en-US" sz="2900" dirty="0"/>
              <a:t> </a:t>
            </a:r>
            <a:r>
              <a:rPr lang="en-US" sz="2900" dirty="0" err="1"/>
              <a:t>místo</a:t>
            </a:r>
            <a:r>
              <a:rPr lang="en-US" sz="2900" dirty="0"/>
              <a:t>, </a:t>
            </a:r>
            <a:r>
              <a:rPr lang="en-US" sz="2900" dirty="0" err="1"/>
              <a:t>kam</a:t>
            </a:r>
            <a:r>
              <a:rPr lang="en-US" sz="2900" dirty="0"/>
              <a:t> </a:t>
            </a:r>
            <a:r>
              <a:rPr lang="en-US" sz="2900" dirty="0" err="1"/>
              <a:t>jsme</a:t>
            </a:r>
            <a:r>
              <a:rPr lang="en-US" sz="2900" dirty="0"/>
              <a:t> </a:t>
            </a:r>
            <a:r>
              <a:rPr lang="en-US" sz="2900" dirty="0" err="1"/>
              <a:t>zamířili</a:t>
            </a:r>
            <a:r>
              <a:rPr lang="en-US" sz="2900" dirty="0"/>
              <a:t>, </a:t>
            </a:r>
            <a:r>
              <a:rPr lang="en-US" sz="2900" dirty="0" err="1"/>
              <a:t>byl</a:t>
            </a:r>
            <a:r>
              <a:rPr lang="en-US" sz="2900" dirty="0"/>
              <a:t> </a:t>
            </a:r>
            <a:r>
              <a:rPr lang="en-US" sz="2900" dirty="0" err="1"/>
              <a:t>kus</a:t>
            </a:r>
            <a:r>
              <a:rPr lang="en-US" sz="2900" dirty="0"/>
              <a:t> pole, </a:t>
            </a:r>
            <a:r>
              <a:rPr lang="en-US" sz="2900" dirty="0" err="1"/>
              <a:t>kde</a:t>
            </a:r>
            <a:r>
              <a:rPr lang="en-US" sz="2900" dirty="0"/>
              <a:t> se v </a:t>
            </a:r>
            <a:r>
              <a:rPr lang="en-US" sz="2900" dirty="0" err="1"/>
              <a:t>budoucnu</a:t>
            </a:r>
            <a:r>
              <a:rPr lang="en-US" sz="2900" dirty="0"/>
              <a:t> </a:t>
            </a:r>
            <a:r>
              <a:rPr lang="en-US" sz="2900" dirty="0" err="1"/>
              <a:t>měl</a:t>
            </a:r>
            <a:r>
              <a:rPr lang="en-US" sz="2900" dirty="0"/>
              <a:t> </a:t>
            </a:r>
            <a:r>
              <a:rPr lang="en-US" sz="2900" dirty="0" err="1"/>
              <a:t>realizovat</a:t>
            </a:r>
            <a:r>
              <a:rPr lang="en-US" sz="2900" dirty="0"/>
              <a:t> </a:t>
            </a:r>
            <a:r>
              <a:rPr lang="en-US" sz="2900" dirty="0" err="1"/>
              <a:t>projekt</a:t>
            </a:r>
            <a:r>
              <a:rPr lang="en-US" sz="2900" dirty="0"/>
              <a:t> </a:t>
            </a:r>
            <a:r>
              <a:rPr lang="en-US" sz="2900" dirty="0" err="1"/>
              <a:t>výstavby</a:t>
            </a:r>
            <a:r>
              <a:rPr lang="en-US" sz="2900" dirty="0"/>
              <a:t> </a:t>
            </a:r>
            <a:r>
              <a:rPr lang="en-US" sz="2900" dirty="0" err="1"/>
              <a:t>mlíkárny</a:t>
            </a:r>
            <a:r>
              <a:rPr lang="en-US" sz="2900" dirty="0"/>
              <a:t> pro </a:t>
            </a:r>
            <a:r>
              <a:rPr lang="en-US" sz="2900" dirty="0" err="1"/>
              <a:t>celou</a:t>
            </a:r>
            <a:r>
              <a:rPr lang="en-US" sz="2900" dirty="0"/>
              <a:t> </a:t>
            </a:r>
            <a:r>
              <a:rPr lang="en-US" sz="2900" dirty="0" err="1"/>
              <a:t>vesnickou</a:t>
            </a:r>
            <a:r>
              <a:rPr lang="en-US" sz="2900" dirty="0"/>
              <a:t> </a:t>
            </a:r>
            <a:r>
              <a:rPr lang="en-US" sz="2900" dirty="0" err="1"/>
              <a:t>komunitu</a:t>
            </a:r>
            <a:r>
              <a:rPr lang="en-US" sz="2900" dirty="0"/>
              <a:t>. </a:t>
            </a:r>
            <a:r>
              <a:rPr lang="en-US" sz="2900" dirty="0" err="1"/>
              <a:t>Když</a:t>
            </a:r>
            <a:r>
              <a:rPr lang="en-US" sz="2900" dirty="0"/>
              <a:t> </a:t>
            </a:r>
            <a:r>
              <a:rPr lang="en-US" sz="2900" dirty="0" err="1"/>
              <a:t>jsem</a:t>
            </a:r>
            <a:r>
              <a:rPr lang="en-US" sz="2900" dirty="0"/>
              <a:t> po </a:t>
            </a:r>
            <a:r>
              <a:rPr lang="en-US" sz="2900" b="1" dirty="0" err="1">
                <a:solidFill>
                  <a:srgbClr val="FF0000"/>
                </a:solidFill>
              </a:rPr>
              <a:t>sesednutí</a:t>
            </a:r>
            <a:r>
              <a:rPr lang="en-US" sz="2900" dirty="0"/>
              <a:t> </a:t>
            </a:r>
            <a:r>
              <a:rPr lang="en-US" sz="2900" dirty="0" err="1"/>
              <a:t>prověřoval</a:t>
            </a:r>
            <a:r>
              <a:rPr lang="en-US" sz="2900" dirty="0"/>
              <a:t> </a:t>
            </a:r>
            <a:r>
              <a:rPr lang="en-US" sz="2900" b="1" dirty="0" err="1">
                <a:solidFill>
                  <a:srgbClr val="FF0000"/>
                </a:solidFill>
              </a:rPr>
              <a:t>pětku</a:t>
            </a:r>
            <a:r>
              <a:rPr lang="en-US" sz="2900" dirty="0"/>
              <a:t> </a:t>
            </a:r>
            <a:r>
              <a:rPr lang="en-US" sz="2900" dirty="0" err="1"/>
              <a:t>kolem</a:t>
            </a:r>
            <a:r>
              <a:rPr lang="en-US" sz="2900" dirty="0"/>
              <a:t> </a:t>
            </a:r>
            <a:r>
              <a:rPr lang="en-US" sz="2900" dirty="0" err="1"/>
              <a:t>našeho</a:t>
            </a:r>
            <a:r>
              <a:rPr lang="en-US" sz="2900" dirty="0"/>
              <a:t> </a:t>
            </a:r>
            <a:r>
              <a:rPr lang="en-US" sz="2900" dirty="0" err="1"/>
              <a:t>auta</a:t>
            </a:r>
            <a:r>
              <a:rPr lang="en-US" sz="2900" dirty="0"/>
              <a:t>, </a:t>
            </a:r>
            <a:r>
              <a:rPr lang="en-US" sz="2900" dirty="0" err="1"/>
              <a:t>krve</a:t>
            </a:r>
            <a:r>
              <a:rPr lang="en-US" sz="2900" dirty="0"/>
              <a:t> by se </a:t>
            </a:r>
            <a:r>
              <a:rPr lang="en-US" sz="2900" dirty="0" err="1"/>
              <a:t>ve</a:t>
            </a:r>
            <a:r>
              <a:rPr lang="en-US" sz="2900" dirty="0"/>
              <a:t> </a:t>
            </a:r>
            <a:r>
              <a:rPr lang="en-US" sz="2900" dirty="0" err="1"/>
              <a:t>mně</a:t>
            </a:r>
            <a:r>
              <a:rPr lang="en-US" sz="2900" dirty="0"/>
              <a:t> </a:t>
            </a:r>
            <a:r>
              <a:rPr lang="en-US" sz="2900" dirty="0" err="1"/>
              <a:t>nedořezal</a:t>
            </a:r>
            <a:r>
              <a:rPr lang="en-US" sz="2900" dirty="0"/>
              <a:t>. V </a:t>
            </a:r>
            <a:r>
              <a:rPr lang="en-US" sz="2900" dirty="0" err="1"/>
              <a:t>příkopu</a:t>
            </a:r>
            <a:r>
              <a:rPr lang="en-US" sz="2900" dirty="0"/>
              <a:t> u </a:t>
            </a:r>
            <a:r>
              <a:rPr lang="en-US" sz="2900" dirty="0" err="1"/>
              <a:t>cesty</a:t>
            </a:r>
            <a:r>
              <a:rPr lang="en-US" sz="2900" dirty="0"/>
              <a:t> </a:t>
            </a:r>
            <a:r>
              <a:rPr lang="en-US" sz="2900" dirty="0" err="1"/>
              <a:t>jsem</a:t>
            </a:r>
            <a:r>
              <a:rPr lang="en-US" sz="2900" dirty="0"/>
              <a:t> </a:t>
            </a:r>
            <a:r>
              <a:rPr lang="en-US" sz="2900" dirty="0" err="1"/>
              <a:t>totiž</a:t>
            </a:r>
            <a:r>
              <a:rPr lang="en-US" sz="2900" dirty="0"/>
              <a:t> </a:t>
            </a:r>
            <a:r>
              <a:rPr lang="en-US" sz="2900" dirty="0" err="1"/>
              <a:t>uviděl</a:t>
            </a:r>
            <a:r>
              <a:rPr lang="en-US" sz="2900" dirty="0"/>
              <a:t> </a:t>
            </a:r>
            <a:r>
              <a:rPr lang="en-US" sz="2900" dirty="0" err="1"/>
              <a:t>malý</a:t>
            </a:r>
            <a:r>
              <a:rPr lang="en-US" sz="2900" dirty="0"/>
              <a:t> </a:t>
            </a:r>
            <a:r>
              <a:rPr lang="en-US" sz="2900" dirty="0" err="1"/>
              <a:t>umělohmotný</a:t>
            </a:r>
            <a:r>
              <a:rPr lang="en-US" sz="2900" dirty="0"/>
              <a:t> </a:t>
            </a:r>
            <a:r>
              <a:rPr lang="en-US" sz="2900" dirty="0" err="1"/>
              <a:t>rádio</a:t>
            </a:r>
            <a:r>
              <a:rPr lang="en-US" sz="2900" dirty="0"/>
              <a:t> </a:t>
            </a:r>
            <a:r>
              <a:rPr lang="en-US" sz="2900" dirty="0" err="1"/>
              <a:t>zabalený</a:t>
            </a:r>
            <a:r>
              <a:rPr lang="en-US" sz="2900" dirty="0"/>
              <a:t> v </a:t>
            </a:r>
            <a:r>
              <a:rPr lang="en-US" sz="2900" dirty="0" err="1"/>
              <a:t>igelitovým</a:t>
            </a:r>
            <a:r>
              <a:rPr lang="en-US" sz="2900" dirty="0"/>
              <a:t> </a:t>
            </a:r>
            <a:r>
              <a:rPr lang="en-US" sz="2900" dirty="0" err="1"/>
              <a:t>pytlíku</a:t>
            </a:r>
            <a:r>
              <a:rPr lang="en-US" sz="2900" dirty="0"/>
              <a:t>. </a:t>
            </a:r>
            <a:r>
              <a:rPr lang="en-US" sz="2900" dirty="0" err="1"/>
              <a:t>Nejdřív</a:t>
            </a:r>
            <a:r>
              <a:rPr lang="en-US" sz="2900" dirty="0"/>
              <a:t> </a:t>
            </a:r>
            <a:r>
              <a:rPr lang="en-US" sz="2900" dirty="0" err="1"/>
              <a:t>js</a:t>
            </a:r>
            <a:r>
              <a:rPr lang="cs-CZ" sz="2900" dirty="0" err="1"/>
              <a:t>em</a:t>
            </a:r>
            <a:r>
              <a:rPr lang="en-US" sz="2900" dirty="0"/>
              <a:t> </a:t>
            </a:r>
            <a:r>
              <a:rPr lang="en-US" sz="2900" dirty="0" err="1"/>
              <a:t>na</a:t>
            </a:r>
            <a:r>
              <a:rPr lang="en-US" sz="2900" dirty="0"/>
              <a:t> to </a:t>
            </a:r>
            <a:r>
              <a:rPr lang="en-US" sz="2900" dirty="0" err="1"/>
              <a:t>upozornil</a:t>
            </a:r>
            <a:r>
              <a:rPr lang="en-US" sz="2900" dirty="0"/>
              <a:t> </a:t>
            </a:r>
            <a:r>
              <a:rPr lang="en-US" sz="2900" dirty="0" err="1"/>
              <a:t>velitele</a:t>
            </a:r>
            <a:r>
              <a:rPr lang="en-US" sz="2900" dirty="0"/>
              <a:t>, </a:t>
            </a:r>
            <a:r>
              <a:rPr lang="en-US" sz="2900" dirty="0" err="1"/>
              <a:t>který</a:t>
            </a:r>
            <a:r>
              <a:rPr lang="en-US" sz="2900" dirty="0"/>
              <a:t> </a:t>
            </a:r>
            <a:r>
              <a:rPr lang="en-US" sz="2900" dirty="0" err="1"/>
              <a:t>nakonec</a:t>
            </a:r>
            <a:r>
              <a:rPr lang="en-US" sz="2900" dirty="0"/>
              <a:t> </a:t>
            </a:r>
            <a:r>
              <a:rPr lang="en-US" sz="2900" dirty="0" err="1"/>
              <a:t>rozhodl</a:t>
            </a:r>
            <a:r>
              <a:rPr lang="en-US" sz="2900" dirty="0"/>
              <a:t>, </a:t>
            </a:r>
            <a:r>
              <a:rPr lang="en-US" sz="2900" dirty="0" err="1"/>
              <a:t>že</a:t>
            </a:r>
            <a:r>
              <a:rPr lang="en-US" sz="2900" dirty="0"/>
              <a:t> to </a:t>
            </a:r>
            <a:r>
              <a:rPr lang="en-US" sz="2900" dirty="0" err="1"/>
              <a:t>nepředstavuje</a:t>
            </a:r>
            <a:r>
              <a:rPr lang="en-US" sz="2900" dirty="0"/>
              <a:t> </a:t>
            </a:r>
            <a:r>
              <a:rPr lang="en-US" sz="2900" dirty="0" err="1"/>
              <a:t>bezprostřední</a:t>
            </a:r>
            <a:r>
              <a:rPr lang="en-US" sz="2900" dirty="0"/>
              <a:t> </a:t>
            </a:r>
            <a:r>
              <a:rPr lang="en-US" sz="2900" dirty="0" err="1"/>
              <a:t>hrozbu</a:t>
            </a:r>
            <a:r>
              <a:rPr lang="en-US" sz="2900" dirty="0"/>
              <a:t>, </a:t>
            </a:r>
            <a:r>
              <a:rPr lang="en-US" sz="2900" dirty="0" err="1"/>
              <a:t>byť</a:t>
            </a:r>
            <a:r>
              <a:rPr lang="en-US" sz="2900" dirty="0"/>
              <a:t> </a:t>
            </a:r>
            <a:r>
              <a:rPr lang="en-US" sz="2900" dirty="0" err="1"/>
              <a:t>zde</a:t>
            </a:r>
            <a:r>
              <a:rPr lang="en-US" sz="2900" dirty="0"/>
              <a:t> </a:t>
            </a:r>
            <a:r>
              <a:rPr lang="en-US" sz="2900" dirty="0" err="1"/>
              <a:t>bylo</a:t>
            </a:r>
            <a:r>
              <a:rPr lang="en-US" sz="2900" dirty="0"/>
              <a:t> </a:t>
            </a:r>
            <a:r>
              <a:rPr lang="en-US" sz="2900" dirty="0" err="1"/>
              <a:t>jasný</a:t>
            </a:r>
            <a:r>
              <a:rPr lang="en-US" sz="2900" dirty="0"/>
              <a:t>, </a:t>
            </a:r>
            <a:r>
              <a:rPr lang="en-US" sz="2900" dirty="0" err="1"/>
              <a:t>že</a:t>
            </a:r>
            <a:r>
              <a:rPr lang="en-US" sz="2900" dirty="0"/>
              <a:t> je to </a:t>
            </a:r>
            <a:r>
              <a:rPr lang="en-US" sz="2900" dirty="0" err="1"/>
              <a:t>možný</a:t>
            </a:r>
            <a:r>
              <a:rPr lang="en-US" sz="2900" dirty="0"/>
              <a:t> </a:t>
            </a:r>
            <a:r>
              <a:rPr lang="en-US" sz="2900" dirty="0" err="1"/>
              <a:t>komponet</a:t>
            </a:r>
            <a:r>
              <a:rPr lang="en-US" sz="2900" dirty="0"/>
              <a:t> </a:t>
            </a:r>
            <a:r>
              <a:rPr lang="en-US" sz="2900" b="1" dirty="0" err="1">
                <a:solidFill>
                  <a:srgbClr val="FF0000"/>
                </a:solidFill>
              </a:rPr>
              <a:t>ajídýčka</a:t>
            </a:r>
            <a:r>
              <a:rPr lang="en-US" sz="2900" dirty="0"/>
              <a:t>. </a:t>
            </a:r>
            <a:r>
              <a:rPr lang="en-US" sz="2900" dirty="0" err="1"/>
              <a:t>Pořídili</a:t>
            </a:r>
            <a:r>
              <a:rPr lang="en-US" sz="2900" dirty="0"/>
              <a:t> </a:t>
            </a:r>
            <a:r>
              <a:rPr lang="en-US" sz="2900" dirty="0" err="1"/>
              <a:t>jsme</a:t>
            </a:r>
            <a:r>
              <a:rPr lang="en-US" sz="2900" dirty="0"/>
              <a:t> </a:t>
            </a:r>
            <a:r>
              <a:rPr lang="en-US" sz="2900" dirty="0" err="1"/>
              <a:t>fotky</a:t>
            </a:r>
            <a:r>
              <a:rPr lang="en-US" sz="2900" dirty="0"/>
              <a:t>, </a:t>
            </a:r>
            <a:r>
              <a:rPr lang="en-US" sz="2900" dirty="0" err="1"/>
              <a:t>nasedli</a:t>
            </a:r>
            <a:r>
              <a:rPr lang="en-US" sz="2900" dirty="0"/>
              <a:t> do </a:t>
            </a:r>
            <a:r>
              <a:rPr lang="cs-CZ" sz="2900" b="1" dirty="0">
                <a:solidFill>
                  <a:srgbClr val="FF0000"/>
                </a:solidFill>
              </a:rPr>
              <a:t>popelnic</a:t>
            </a:r>
            <a:r>
              <a:rPr lang="en-US" sz="2900" dirty="0"/>
              <a:t> a </a:t>
            </a:r>
            <a:r>
              <a:rPr lang="en-US" sz="2900" dirty="0" err="1"/>
              <a:t>pokračovali</a:t>
            </a:r>
            <a:r>
              <a:rPr lang="en-US" sz="2900" dirty="0"/>
              <a:t> </a:t>
            </a:r>
            <a:r>
              <a:rPr lang="en-US" sz="2900" dirty="0" err="1"/>
              <a:t>dál</a:t>
            </a:r>
            <a:r>
              <a:rPr lang="en-US" sz="2900" dirty="0"/>
              <a:t>. Jen </a:t>
            </a:r>
            <a:r>
              <a:rPr lang="en-US" sz="2900" dirty="0" err="1"/>
              <a:t>jsem</a:t>
            </a:r>
            <a:r>
              <a:rPr lang="en-US" sz="2900" dirty="0"/>
              <a:t> </a:t>
            </a:r>
            <a:r>
              <a:rPr lang="en-US" sz="2900" dirty="0" err="1"/>
              <a:t>si</a:t>
            </a:r>
            <a:r>
              <a:rPr lang="en-US" sz="2900" dirty="0"/>
              <a:t> </a:t>
            </a:r>
            <a:r>
              <a:rPr lang="en-US" sz="2900" dirty="0" err="1"/>
              <a:t>říkal</a:t>
            </a:r>
            <a:r>
              <a:rPr lang="en-US" sz="2900" dirty="0"/>
              <a:t>, </a:t>
            </a:r>
            <a:r>
              <a:rPr lang="en-US" sz="2900" dirty="0" err="1"/>
              <a:t>že</a:t>
            </a:r>
            <a:r>
              <a:rPr lang="en-US" sz="2900" dirty="0"/>
              <a:t> </a:t>
            </a:r>
            <a:r>
              <a:rPr lang="en-US" sz="2900" dirty="0" err="1"/>
              <a:t>tohle</a:t>
            </a:r>
            <a:r>
              <a:rPr lang="en-US" sz="2900" dirty="0"/>
              <a:t> se </a:t>
            </a:r>
            <a:r>
              <a:rPr lang="en-US" sz="2900" dirty="0" err="1"/>
              <a:t>může</a:t>
            </a:r>
            <a:r>
              <a:rPr lang="en-US" sz="2900" dirty="0"/>
              <a:t> </a:t>
            </a:r>
            <a:r>
              <a:rPr lang="en-US" sz="2900" dirty="0" err="1"/>
              <a:t>stát</a:t>
            </a:r>
            <a:r>
              <a:rPr lang="en-US" sz="2900" dirty="0"/>
              <a:t> </a:t>
            </a:r>
            <a:r>
              <a:rPr lang="en-US" sz="2900" dirty="0" err="1"/>
              <a:t>jenom</a:t>
            </a:r>
            <a:r>
              <a:rPr lang="en-US" sz="2900" dirty="0"/>
              <a:t> </a:t>
            </a:r>
            <a:r>
              <a:rPr lang="en-US" sz="2900" dirty="0" err="1"/>
              <a:t>mně</a:t>
            </a:r>
            <a:r>
              <a:rPr lang="en-US" sz="2900" dirty="0"/>
              <a:t>. Na </a:t>
            </a:r>
            <a:r>
              <a:rPr lang="en-US" sz="2900" dirty="0" err="1"/>
              <a:t>první</a:t>
            </a:r>
            <a:r>
              <a:rPr lang="en-US" sz="2900" dirty="0"/>
              <a:t> </a:t>
            </a:r>
            <a:r>
              <a:rPr lang="en-US" sz="2900" dirty="0" err="1"/>
              <a:t>patrole</a:t>
            </a:r>
            <a:r>
              <a:rPr lang="en-US" sz="2900" dirty="0"/>
              <a:t> </a:t>
            </a:r>
            <a:r>
              <a:rPr lang="en-US" sz="2900" dirty="0" err="1"/>
              <a:t>vylezu</a:t>
            </a:r>
            <a:r>
              <a:rPr lang="en-US" sz="2900" dirty="0"/>
              <a:t> z </a:t>
            </a:r>
            <a:r>
              <a:rPr lang="en-US" sz="2900" dirty="0" err="1"/>
              <a:t>auta</a:t>
            </a:r>
            <a:r>
              <a:rPr lang="en-US" sz="2900" dirty="0"/>
              <a:t> a </a:t>
            </a:r>
            <a:r>
              <a:rPr lang="en-US" sz="2900" dirty="0" err="1"/>
              <a:t>hned</a:t>
            </a:r>
            <a:r>
              <a:rPr lang="en-US" sz="2900" dirty="0"/>
              <a:t> “</a:t>
            </a:r>
            <a:r>
              <a:rPr lang="en-US" sz="2900" dirty="0" err="1"/>
              <a:t>něco</a:t>
            </a:r>
            <a:r>
              <a:rPr lang="en-US" sz="2900" dirty="0"/>
              <a:t>” </a:t>
            </a:r>
            <a:r>
              <a:rPr lang="en-US" sz="2900" dirty="0" err="1"/>
              <a:t>najdu</a:t>
            </a:r>
            <a:r>
              <a:rPr lang="en-US" sz="2900" dirty="0"/>
              <a:t>. </a:t>
            </a:r>
            <a:endParaRPr lang="cs-CZ" sz="29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900" dirty="0"/>
              <a:t>Po </a:t>
            </a:r>
            <a:r>
              <a:rPr lang="en-US" sz="2900" dirty="0" err="1"/>
              <a:t>příjezdu</a:t>
            </a:r>
            <a:r>
              <a:rPr lang="en-US" sz="2900" dirty="0"/>
              <a:t> </a:t>
            </a:r>
            <a:r>
              <a:rPr lang="en-US" sz="2900" dirty="0" err="1"/>
              <a:t>na</a:t>
            </a:r>
            <a:r>
              <a:rPr lang="en-US" sz="2900" dirty="0"/>
              <a:t> </a:t>
            </a:r>
            <a:r>
              <a:rPr lang="en-US" sz="2900" dirty="0" err="1"/>
              <a:t>základnu</a:t>
            </a:r>
            <a:r>
              <a:rPr lang="en-US" sz="2900" dirty="0"/>
              <a:t> </a:t>
            </a:r>
            <a:r>
              <a:rPr lang="en-US" sz="2900" dirty="0" err="1"/>
              <a:t>jsme</a:t>
            </a:r>
            <a:r>
              <a:rPr lang="en-US" sz="2900" dirty="0"/>
              <a:t> </a:t>
            </a:r>
            <a:r>
              <a:rPr lang="en-US" sz="2900" dirty="0" err="1"/>
              <a:t>vybili</a:t>
            </a:r>
            <a:r>
              <a:rPr lang="en-US" sz="2900" dirty="0"/>
              <a:t> </a:t>
            </a:r>
            <a:r>
              <a:rPr lang="en-US" sz="2900" dirty="0" err="1"/>
              <a:t>zbraně</a:t>
            </a:r>
            <a:r>
              <a:rPr lang="en-US" sz="2900" dirty="0"/>
              <a:t> a </a:t>
            </a:r>
            <a:r>
              <a:rPr lang="en-US" sz="2900" dirty="0" err="1"/>
              <a:t>já</a:t>
            </a:r>
            <a:r>
              <a:rPr lang="en-US" sz="2900" dirty="0"/>
              <a:t> dal </a:t>
            </a:r>
            <a:r>
              <a:rPr lang="en-US" sz="2900" dirty="0" err="1"/>
              <a:t>svýmu</a:t>
            </a:r>
            <a:r>
              <a:rPr lang="en-US" sz="2900" dirty="0"/>
              <a:t> </a:t>
            </a:r>
            <a:r>
              <a:rPr lang="en-US" sz="2900" dirty="0" err="1"/>
              <a:t>medailonku</a:t>
            </a:r>
            <a:r>
              <a:rPr lang="en-US" sz="2900" dirty="0"/>
              <a:t> </a:t>
            </a:r>
            <a:r>
              <a:rPr lang="en-US" sz="2900" dirty="0" err="1"/>
              <a:t>pusu</a:t>
            </a:r>
            <a:r>
              <a:rPr lang="en-US" sz="2900" dirty="0"/>
              <a:t> a </a:t>
            </a:r>
            <a:r>
              <a:rPr lang="en-US" sz="2900" dirty="0" err="1"/>
              <a:t>poděkoval</a:t>
            </a:r>
            <a:r>
              <a:rPr lang="en-US" sz="2900" dirty="0"/>
              <a:t> mu za </a:t>
            </a:r>
            <a:r>
              <a:rPr lang="en-US" sz="2900" dirty="0" err="1"/>
              <a:t>ochranu</a:t>
            </a:r>
            <a:r>
              <a:rPr lang="en-US" sz="2900" dirty="0"/>
              <a:t>. </a:t>
            </a:r>
            <a:r>
              <a:rPr lang="en-US" sz="2900" dirty="0" err="1"/>
              <a:t>Velitel</a:t>
            </a:r>
            <a:r>
              <a:rPr lang="en-US" sz="2900" dirty="0"/>
              <a:t> patrol </a:t>
            </a:r>
            <a:r>
              <a:rPr lang="en-US" sz="2900" dirty="0" err="1"/>
              <a:t>si</a:t>
            </a:r>
            <a:r>
              <a:rPr lang="en-US" sz="2900" dirty="0"/>
              <a:t> </a:t>
            </a:r>
            <a:r>
              <a:rPr lang="en-US" sz="2900" dirty="0" err="1"/>
              <a:t>mě</a:t>
            </a:r>
            <a:r>
              <a:rPr lang="en-US" sz="2900" dirty="0"/>
              <a:t> </a:t>
            </a:r>
            <a:r>
              <a:rPr lang="en-US" sz="2900" dirty="0" err="1"/>
              <a:t>vzal</a:t>
            </a:r>
            <a:r>
              <a:rPr lang="en-US" sz="2900" dirty="0"/>
              <a:t> s </a:t>
            </a:r>
            <a:r>
              <a:rPr lang="en-US" sz="2900" dirty="0" err="1"/>
              <a:t>sebou</a:t>
            </a:r>
            <a:r>
              <a:rPr lang="en-US" sz="2900" dirty="0"/>
              <a:t> </a:t>
            </a:r>
            <a:r>
              <a:rPr lang="en-US" sz="2900" dirty="0" err="1"/>
              <a:t>na</a:t>
            </a:r>
            <a:r>
              <a:rPr lang="en-US" sz="2900" dirty="0"/>
              <a:t> </a:t>
            </a:r>
            <a:r>
              <a:rPr lang="en-US" sz="2900" dirty="0" err="1"/>
              <a:t>velitelství</a:t>
            </a:r>
            <a:r>
              <a:rPr lang="en-US" sz="2900" dirty="0"/>
              <a:t> a </a:t>
            </a:r>
            <a:r>
              <a:rPr lang="en-US" sz="2900" dirty="0" err="1"/>
              <a:t>šli</a:t>
            </a:r>
            <a:r>
              <a:rPr lang="en-US" sz="2900" dirty="0"/>
              <a:t> </a:t>
            </a:r>
            <a:r>
              <a:rPr lang="en-US" sz="2900" dirty="0" err="1"/>
              <a:t>jsme</a:t>
            </a:r>
            <a:r>
              <a:rPr lang="en-US" sz="2900" dirty="0"/>
              <a:t> tam </a:t>
            </a:r>
            <a:r>
              <a:rPr lang="en-US" sz="2900" dirty="0" err="1"/>
              <a:t>podat</a:t>
            </a:r>
            <a:r>
              <a:rPr lang="en-US" sz="2900" dirty="0"/>
              <a:t> </a:t>
            </a:r>
            <a:r>
              <a:rPr lang="en-US" sz="2900" dirty="0" err="1"/>
              <a:t>hlášení</a:t>
            </a:r>
            <a:r>
              <a:rPr lang="en-US" sz="2900" dirty="0"/>
              <a:t> o tom, co </a:t>
            </a:r>
            <a:r>
              <a:rPr lang="en-US" sz="2900" dirty="0" err="1"/>
              <a:t>všechno</a:t>
            </a:r>
            <a:r>
              <a:rPr lang="en-US" sz="2900" dirty="0"/>
              <a:t> se </a:t>
            </a:r>
            <a:r>
              <a:rPr lang="en-US" sz="2900" dirty="0" err="1"/>
              <a:t>stalo</a:t>
            </a:r>
            <a:r>
              <a:rPr lang="en-US" sz="2900" dirty="0"/>
              <a:t>. </a:t>
            </a:r>
            <a:r>
              <a:rPr lang="en-US" sz="2900" dirty="0" err="1"/>
              <a:t>Fotky</a:t>
            </a:r>
            <a:r>
              <a:rPr lang="en-US" sz="2900" dirty="0"/>
              <a:t> </a:t>
            </a:r>
            <a:r>
              <a:rPr lang="en-US" sz="2900" dirty="0" err="1"/>
              <a:t>podezřelýho</a:t>
            </a:r>
            <a:r>
              <a:rPr lang="en-US" sz="2900" dirty="0"/>
              <a:t> </a:t>
            </a:r>
            <a:r>
              <a:rPr lang="en-US" sz="2900" dirty="0" err="1"/>
              <a:t>nálezu</a:t>
            </a:r>
            <a:r>
              <a:rPr lang="en-US" sz="2900" dirty="0"/>
              <a:t> se </a:t>
            </a:r>
            <a:r>
              <a:rPr lang="en-US" sz="2900" dirty="0" err="1"/>
              <a:t>předaly</a:t>
            </a:r>
            <a:r>
              <a:rPr lang="en-US" sz="2900" dirty="0"/>
              <a:t> </a:t>
            </a:r>
            <a:r>
              <a:rPr lang="cs-CZ" sz="2900" b="1" dirty="0" err="1">
                <a:solidFill>
                  <a:srgbClr val="FF0000"/>
                </a:solidFill>
              </a:rPr>
              <a:t>éó</a:t>
            </a:r>
            <a:r>
              <a:rPr lang="en-US" sz="2900" b="1" dirty="0" err="1">
                <a:solidFill>
                  <a:srgbClr val="FF0000"/>
                </a:solidFill>
              </a:rPr>
              <a:t>ďákům</a:t>
            </a:r>
            <a:r>
              <a:rPr lang="en-US" sz="2900" dirty="0"/>
              <a:t>. </a:t>
            </a:r>
            <a:r>
              <a:rPr lang="en-US" sz="2900" dirty="0" err="1"/>
              <a:t>Výstup</a:t>
            </a:r>
            <a:r>
              <a:rPr lang="en-US" sz="2900" dirty="0"/>
              <a:t> z </a:t>
            </a:r>
            <a:r>
              <a:rPr lang="en-US" sz="2900" dirty="0" err="1"/>
              <a:t>toho</a:t>
            </a:r>
            <a:r>
              <a:rPr lang="en-US" sz="2900" dirty="0"/>
              <a:t> </a:t>
            </a:r>
            <a:r>
              <a:rPr lang="en-US" sz="2900" dirty="0" err="1"/>
              <a:t>byl</a:t>
            </a:r>
            <a:r>
              <a:rPr lang="en-US" sz="2900" dirty="0"/>
              <a:t> </a:t>
            </a:r>
            <a:r>
              <a:rPr lang="en-US" sz="2900" dirty="0" err="1"/>
              <a:t>takovej</a:t>
            </a:r>
            <a:r>
              <a:rPr lang="en-US" sz="2900" dirty="0"/>
              <a:t>, </a:t>
            </a:r>
            <a:r>
              <a:rPr lang="en-US" sz="2900" dirty="0" err="1"/>
              <a:t>že</a:t>
            </a:r>
            <a:r>
              <a:rPr lang="en-US" sz="2900" dirty="0"/>
              <a:t> se </a:t>
            </a:r>
            <a:r>
              <a:rPr lang="en-US" sz="2900" dirty="0" err="1"/>
              <a:t>pravděpodobně</a:t>
            </a:r>
            <a:r>
              <a:rPr lang="en-US" sz="2900" dirty="0"/>
              <a:t> </a:t>
            </a:r>
            <a:r>
              <a:rPr lang="en-US" sz="2900" dirty="0" err="1"/>
              <a:t>jednalo</a:t>
            </a:r>
            <a:r>
              <a:rPr lang="en-US" sz="2900" dirty="0"/>
              <a:t> o </a:t>
            </a:r>
            <a:r>
              <a:rPr lang="en-US" sz="2900" b="1" dirty="0" err="1">
                <a:solidFill>
                  <a:srgbClr val="FF0000"/>
                </a:solidFill>
              </a:rPr>
              <a:t>volavku</a:t>
            </a:r>
            <a:r>
              <a:rPr lang="en-US" sz="2900" dirty="0"/>
              <a:t>. </a:t>
            </a:r>
            <a:r>
              <a:rPr lang="en-US" sz="2900" dirty="0" err="1"/>
              <a:t>Čili</a:t>
            </a:r>
            <a:r>
              <a:rPr lang="en-US" sz="2900" dirty="0"/>
              <a:t> </a:t>
            </a:r>
            <a:r>
              <a:rPr lang="en-US" sz="2900" dirty="0" err="1"/>
              <a:t>povstalci</a:t>
            </a:r>
            <a:r>
              <a:rPr lang="en-US" sz="2900" dirty="0"/>
              <a:t> </a:t>
            </a:r>
            <a:r>
              <a:rPr lang="en-US" sz="2900" dirty="0" err="1"/>
              <a:t>si</a:t>
            </a:r>
            <a:r>
              <a:rPr lang="en-US" sz="2900" dirty="0"/>
              <a:t> </a:t>
            </a:r>
            <a:r>
              <a:rPr lang="en-US" sz="2900" dirty="0" err="1"/>
              <a:t>chtěli</a:t>
            </a:r>
            <a:r>
              <a:rPr lang="en-US" sz="2900" dirty="0"/>
              <a:t> </a:t>
            </a:r>
            <a:r>
              <a:rPr lang="en-US" sz="2900" dirty="0" err="1"/>
              <a:t>prostě</a:t>
            </a:r>
            <a:r>
              <a:rPr lang="en-US" sz="2900" dirty="0"/>
              <a:t> </a:t>
            </a:r>
            <a:r>
              <a:rPr lang="en-US" sz="2900" dirty="0" err="1"/>
              <a:t>načíst</a:t>
            </a:r>
            <a:r>
              <a:rPr lang="en-US" sz="2900" dirty="0"/>
              <a:t> </a:t>
            </a:r>
            <a:r>
              <a:rPr lang="en-US" sz="2900" dirty="0" err="1"/>
              <a:t>naši</a:t>
            </a:r>
            <a:r>
              <a:rPr lang="en-US" sz="2900" dirty="0"/>
              <a:t> </a:t>
            </a:r>
            <a:r>
              <a:rPr lang="en-US" sz="2900" dirty="0" err="1"/>
              <a:t>taktiku</a:t>
            </a:r>
            <a:r>
              <a:rPr lang="en-US" sz="2900" dirty="0"/>
              <a:t> </a:t>
            </a:r>
            <a:r>
              <a:rPr lang="en-US" sz="2900" dirty="0" err="1"/>
              <a:t>při</a:t>
            </a:r>
            <a:r>
              <a:rPr lang="en-US" sz="2900" dirty="0"/>
              <a:t> </a:t>
            </a:r>
            <a:r>
              <a:rPr lang="en-US" sz="2900" dirty="0" err="1"/>
              <a:t>objevení</a:t>
            </a:r>
            <a:r>
              <a:rPr lang="en-US" sz="2900" dirty="0"/>
              <a:t> </a:t>
            </a:r>
            <a:r>
              <a:rPr lang="en-US" sz="2900" dirty="0" err="1"/>
              <a:t>podezřelýho</a:t>
            </a:r>
            <a:r>
              <a:rPr lang="en-US" sz="2900" dirty="0"/>
              <a:t> </a:t>
            </a:r>
            <a:r>
              <a:rPr lang="en-US" sz="2900" dirty="0" err="1"/>
              <a:t>předmětu</a:t>
            </a:r>
            <a:r>
              <a:rPr lang="en-US" sz="2900" dirty="0"/>
              <a:t>. </a:t>
            </a:r>
            <a:r>
              <a:rPr lang="en-US" sz="2900" dirty="0" err="1"/>
              <a:t>Byli</a:t>
            </a:r>
            <a:r>
              <a:rPr lang="en-US" sz="2900" dirty="0"/>
              <a:t> </a:t>
            </a:r>
            <a:r>
              <a:rPr lang="en-US" sz="2900" dirty="0" err="1"/>
              <a:t>jsme</a:t>
            </a:r>
            <a:r>
              <a:rPr lang="en-US" sz="2900" dirty="0"/>
              <a:t> </a:t>
            </a:r>
            <a:r>
              <a:rPr lang="en-US" sz="2900" dirty="0" err="1"/>
              <a:t>totiž</a:t>
            </a:r>
            <a:r>
              <a:rPr lang="en-US" sz="2900" dirty="0"/>
              <a:t> </a:t>
            </a:r>
            <a:r>
              <a:rPr lang="en-US" sz="2900" dirty="0" err="1"/>
              <a:t>nová</a:t>
            </a:r>
            <a:r>
              <a:rPr lang="en-US" sz="2900" dirty="0"/>
              <a:t> </a:t>
            </a:r>
            <a:r>
              <a:rPr lang="en-US" sz="2900" dirty="0" err="1"/>
              <a:t>jednotka</a:t>
            </a:r>
            <a:r>
              <a:rPr lang="en-US" sz="2900" dirty="0"/>
              <a:t> a </a:t>
            </a:r>
            <a:r>
              <a:rPr lang="en-US" sz="2900" dirty="0" err="1"/>
              <a:t>moc</a:t>
            </a:r>
            <a:r>
              <a:rPr lang="en-US" sz="2900" dirty="0"/>
              <a:t> </a:t>
            </a:r>
            <a:r>
              <a:rPr lang="en-US" sz="2900" dirty="0" err="1"/>
              <a:t>toho</a:t>
            </a:r>
            <a:r>
              <a:rPr lang="en-US" sz="2900" dirty="0"/>
              <a:t> o </a:t>
            </a:r>
            <a:r>
              <a:rPr lang="en-US" sz="2900" dirty="0" err="1"/>
              <a:t>nás</a:t>
            </a:r>
            <a:r>
              <a:rPr lang="en-US" sz="2900" dirty="0"/>
              <a:t> </a:t>
            </a:r>
            <a:r>
              <a:rPr lang="en-US" sz="2900" dirty="0" err="1"/>
              <a:t>nevěděli</a:t>
            </a:r>
            <a:r>
              <a:rPr lang="en-US" sz="2900" dirty="0"/>
              <a:t>.</a:t>
            </a:r>
            <a:endParaRPr lang="cs-CZ" sz="29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900" dirty="0"/>
              <a:t>A </a:t>
            </a:r>
            <a:r>
              <a:rPr lang="en-US" sz="2900" dirty="0" err="1"/>
              <a:t>ještě</a:t>
            </a:r>
            <a:r>
              <a:rPr lang="en-US" sz="2900" dirty="0"/>
              <a:t> </a:t>
            </a:r>
            <a:r>
              <a:rPr lang="en-US" sz="2900" dirty="0" err="1"/>
              <a:t>jedna</a:t>
            </a:r>
            <a:r>
              <a:rPr lang="en-US" sz="2900" dirty="0"/>
              <a:t> </a:t>
            </a:r>
            <a:r>
              <a:rPr lang="en-US" sz="2900" dirty="0" err="1"/>
              <a:t>věc</a:t>
            </a:r>
            <a:r>
              <a:rPr lang="en-US" sz="2900" dirty="0"/>
              <a:t>. </a:t>
            </a:r>
            <a:r>
              <a:rPr lang="en-US" sz="2900" dirty="0" err="1"/>
              <a:t>Při</a:t>
            </a:r>
            <a:r>
              <a:rPr lang="en-US" sz="2900" dirty="0"/>
              <a:t> </a:t>
            </a:r>
            <a:r>
              <a:rPr lang="en-US" sz="2900" dirty="0" err="1"/>
              <a:t>příjezdu</a:t>
            </a:r>
            <a:r>
              <a:rPr lang="en-US" sz="2900" dirty="0"/>
              <a:t> a </a:t>
            </a:r>
            <a:r>
              <a:rPr lang="en-US" sz="2900" dirty="0" err="1"/>
              <a:t>odjezdu</a:t>
            </a:r>
            <a:r>
              <a:rPr lang="en-US" sz="2900" dirty="0"/>
              <a:t> tam s </a:t>
            </a:r>
            <a:r>
              <a:rPr lang="en-US" sz="2900" dirty="0" err="1"/>
              <a:t>námi</a:t>
            </a:r>
            <a:r>
              <a:rPr lang="en-US" sz="2900" dirty="0"/>
              <a:t> </a:t>
            </a:r>
            <a:r>
              <a:rPr lang="en-US" sz="2900" dirty="0" err="1"/>
              <a:t>byli</a:t>
            </a:r>
            <a:r>
              <a:rPr lang="en-US" sz="2900" dirty="0"/>
              <a:t> </a:t>
            </a:r>
            <a:r>
              <a:rPr lang="en-US" sz="2900" dirty="0" err="1"/>
              <a:t>náš</a:t>
            </a:r>
            <a:r>
              <a:rPr lang="en-US" sz="2900" dirty="0"/>
              <a:t> </a:t>
            </a:r>
            <a:r>
              <a:rPr lang="en-US" sz="2900" b="1" dirty="0">
                <a:solidFill>
                  <a:srgbClr val="FF0000"/>
                </a:solidFill>
              </a:rPr>
              <a:t>padre</a:t>
            </a:r>
            <a:r>
              <a:rPr lang="en-US" sz="2900" dirty="0"/>
              <a:t> </a:t>
            </a:r>
            <a:r>
              <a:rPr lang="en-US" sz="2900" dirty="0" err="1"/>
              <a:t>Vícha</a:t>
            </a:r>
            <a:r>
              <a:rPr lang="en-US" sz="2900" dirty="0"/>
              <a:t> a </a:t>
            </a:r>
            <a:r>
              <a:rPr lang="en-US" sz="2900" b="1" dirty="0" err="1">
                <a:solidFill>
                  <a:srgbClr val="FF0000"/>
                </a:solidFill>
              </a:rPr>
              <a:t>psychouš</a:t>
            </a:r>
            <a:r>
              <a:rPr lang="en-US" sz="2900" dirty="0"/>
              <a:t> </a:t>
            </a:r>
            <a:r>
              <a:rPr lang="en-US" sz="2900" dirty="0" err="1"/>
              <a:t>Láďa</a:t>
            </a:r>
            <a:r>
              <a:rPr lang="en-US" sz="2900" dirty="0"/>
              <a:t> </a:t>
            </a:r>
            <a:r>
              <a:rPr lang="en-US" sz="2900" dirty="0" err="1"/>
              <a:t>Kabát</a:t>
            </a:r>
            <a:r>
              <a:rPr lang="en-US" sz="2900" dirty="0"/>
              <a:t>.</a:t>
            </a:r>
            <a:endParaRPr lang="cs-CZ" sz="29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900" dirty="0" err="1"/>
              <a:t>Taková</a:t>
            </a:r>
            <a:r>
              <a:rPr lang="en-US" sz="2900" dirty="0"/>
              <a:t> </a:t>
            </a:r>
            <a:r>
              <a:rPr lang="en-US" sz="2900" dirty="0" err="1"/>
              <a:t>tedy</a:t>
            </a:r>
            <a:r>
              <a:rPr lang="en-US" sz="2900" dirty="0"/>
              <a:t> </a:t>
            </a:r>
            <a:r>
              <a:rPr lang="en-US" sz="2900" dirty="0" err="1"/>
              <a:t>byla</a:t>
            </a:r>
            <a:r>
              <a:rPr lang="en-US" sz="2900" dirty="0"/>
              <a:t> </a:t>
            </a:r>
            <a:r>
              <a:rPr lang="en-US" sz="2900" dirty="0" err="1"/>
              <a:t>moje</a:t>
            </a:r>
            <a:r>
              <a:rPr lang="en-US" sz="2900" dirty="0"/>
              <a:t> </a:t>
            </a:r>
            <a:r>
              <a:rPr lang="en-US" sz="2900" dirty="0" err="1"/>
              <a:t>první</a:t>
            </a:r>
            <a:r>
              <a:rPr lang="en-US" sz="2900" dirty="0"/>
              <a:t> </a:t>
            </a:r>
            <a:r>
              <a:rPr lang="en-US" sz="2900" dirty="0" err="1"/>
              <a:t>patrola</a:t>
            </a:r>
            <a:r>
              <a:rPr lang="en-US" sz="2900" dirty="0"/>
              <a:t>. </a:t>
            </a:r>
            <a:r>
              <a:rPr lang="en-US" sz="2900" dirty="0" err="1"/>
              <a:t>Jsem</a:t>
            </a:r>
            <a:r>
              <a:rPr lang="en-US" sz="2900" dirty="0"/>
              <a:t> </a:t>
            </a:r>
            <a:r>
              <a:rPr lang="en-US" sz="2900" dirty="0" err="1"/>
              <a:t>zvědavej</a:t>
            </a:r>
            <a:r>
              <a:rPr lang="en-US" sz="2900" dirty="0"/>
              <a:t>, </a:t>
            </a:r>
            <a:r>
              <a:rPr lang="en-US" sz="2900" dirty="0" err="1"/>
              <a:t>jaký</a:t>
            </a:r>
            <a:r>
              <a:rPr lang="en-US" sz="2900" dirty="0"/>
              <a:t> </a:t>
            </a:r>
            <a:r>
              <a:rPr lang="en-US" sz="2900" dirty="0" err="1"/>
              <a:t>budou</a:t>
            </a:r>
            <a:r>
              <a:rPr lang="en-US" sz="2900" dirty="0"/>
              <a:t> ty </a:t>
            </a:r>
            <a:r>
              <a:rPr lang="en-US" sz="2900" dirty="0" err="1"/>
              <a:t>další</a:t>
            </a:r>
            <a:r>
              <a:rPr lang="en-US" sz="2900" dirty="0"/>
              <a:t>.</a:t>
            </a:r>
            <a:endParaRPr lang="cs-CZ" sz="29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9BDAE527-6DB0-4965-82D1-778D15CC4875}"/>
              </a:ext>
            </a:extLst>
          </p:cNvPr>
          <p:cNvSpPr txBox="1"/>
          <p:nvPr/>
        </p:nvSpPr>
        <p:spPr>
          <a:xfrm>
            <a:off x="4329404" y="365125"/>
            <a:ext cx="7399176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numCol="2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vykrýt</a:t>
            </a:r>
            <a:r>
              <a:rPr lang="cs-CZ" sz="1600" dirty="0"/>
              <a:t> = zkontrolovat/zmapovat prostor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sesednout</a:t>
            </a:r>
            <a:r>
              <a:rPr lang="cs-CZ" sz="1600" dirty="0"/>
              <a:t> = vystoupit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batoh </a:t>
            </a:r>
            <a:r>
              <a:rPr lang="cs-CZ" sz="1600" dirty="0"/>
              <a:t>= druhá osoba, která je přidělena vojákovi na starost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pětka</a:t>
            </a:r>
            <a:r>
              <a:rPr lang="cs-CZ" sz="1600" dirty="0"/>
              <a:t> = vzdálenost do pěti metrů</a:t>
            </a:r>
          </a:p>
          <a:p>
            <a:r>
              <a:rPr lang="cs-CZ" sz="1600" b="1" dirty="0" err="1">
                <a:solidFill>
                  <a:srgbClr val="FF0000"/>
                </a:solidFill>
              </a:rPr>
              <a:t>ajídýčko</a:t>
            </a:r>
            <a:r>
              <a:rPr lang="cs-CZ" sz="1600" dirty="0"/>
              <a:t> = improvizovaný výbušný systém</a:t>
            </a:r>
            <a:endParaRPr lang="cs-CZ" sz="1600" b="1" dirty="0">
              <a:solidFill>
                <a:srgbClr val="FF0000"/>
              </a:solidFill>
            </a:endParaRPr>
          </a:p>
          <a:p>
            <a:r>
              <a:rPr lang="cs-CZ" sz="1600" b="1" dirty="0">
                <a:solidFill>
                  <a:srgbClr val="FF0000"/>
                </a:solidFill>
              </a:rPr>
              <a:t>popelnice</a:t>
            </a:r>
            <a:r>
              <a:rPr lang="cs-CZ" sz="1600" dirty="0"/>
              <a:t> = obrněný transportér</a:t>
            </a:r>
          </a:p>
          <a:p>
            <a:r>
              <a:rPr lang="cs-CZ" sz="1600" b="1" dirty="0" err="1">
                <a:solidFill>
                  <a:srgbClr val="FF0000"/>
                </a:solidFill>
              </a:rPr>
              <a:t>éóďák</a:t>
            </a:r>
            <a:r>
              <a:rPr lang="cs-CZ" sz="1600" dirty="0"/>
              <a:t> = vojenský pyrotechnik </a:t>
            </a:r>
          </a:p>
          <a:p>
            <a:r>
              <a:rPr lang="cs-CZ" sz="1100" i="1" dirty="0"/>
              <a:t>(z angl. EOD - </a:t>
            </a:r>
            <a:r>
              <a:rPr lang="cs-CZ" sz="1100" i="1" dirty="0" err="1"/>
              <a:t>Explosive</a:t>
            </a:r>
            <a:r>
              <a:rPr lang="cs-CZ" sz="1100" i="1" dirty="0"/>
              <a:t> </a:t>
            </a:r>
            <a:r>
              <a:rPr lang="cs-CZ" sz="1100" i="1" dirty="0" err="1"/>
              <a:t>Ordnance</a:t>
            </a:r>
            <a:r>
              <a:rPr lang="cs-CZ" sz="1100" i="1" dirty="0"/>
              <a:t> </a:t>
            </a:r>
            <a:r>
              <a:rPr lang="cs-CZ" sz="1100" i="1" dirty="0" err="1"/>
              <a:t>Disposal</a:t>
            </a:r>
            <a:r>
              <a:rPr lang="cs-CZ" sz="1100" i="1" dirty="0"/>
              <a:t>)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volavka</a:t>
            </a:r>
            <a:r>
              <a:rPr lang="cs-CZ" sz="1600" dirty="0"/>
              <a:t> = zkouška povstalců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padre</a:t>
            </a:r>
            <a:r>
              <a:rPr lang="cs-CZ" sz="1600" dirty="0"/>
              <a:t> = vojenský kaplan</a:t>
            </a:r>
          </a:p>
          <a:p>
            <a:r>
              <a:rPr lang="cs-CZ" sz="1600" b="1" dirty="0" err="1">
                <a:solidFill>
                  <a:srgbClr val="FF0000"/>
                </a:solidFill>
              </a:rPr>
              <a:t>psychouš</a:t>
            </a:r>
            <a:r>
              <a:rPr lang="cs-CZ" sz="1600" dirty="0"/>
              <a:t> = vojenský psycholog</a:t>
            </a:r>
          </a:p>
        </p:txBody>
      </p:sp>
    </p:spTree>
    <p:extLst>
      <p:ext uri="{BB962C8B-B14F-4D97-AF65-F5344CB8AC3E}">
        <p14:creationId xmlns:p14="http://schemas.microsoft.com/office/powerpoint/2010/main" xmlns="" val="2221130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30B565F-3684-449A-942D-CBFDAAF36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2. úkol: </a:t>
            </a:r>
            <a:b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cs-CZ" sz="24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Přiřaďte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k jednotlivým </a:t>
            </a:r>
            <a:r>
              <a:rPr lang="cs-CZ" sz="2400" dirty="0" err="1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sociolektismům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jejich spisovný ekvivalent.</a:t>
            </a:r>
            <a:endParaRPr lang="cs-CZ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159630B-C78F-46CA-9D9C-A4755ACFC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batoh </a:t>
            </a:r>
            <a:r>
              <a:rPr lang="cs-CZ" dirty="0"/>
              <a:t>				            zkontrolovat </a:t>
            </a:r>
          </a:p>
          <a:p>
            <a:pPr marL="0" indent="0">
              <a:buNone/>
            </a:pPr>
            <a:r>
              <a:rPr lang="cs-CZ" b="1" dirty="0" err="1"/>
              <a:t>čeknout</a:t>
            </a:r>
            <a:r>
              <a:rPr lang="cs-CZ" dirty="0"/>
              <a:t> 				zabít </a:t>
            </a:r>
          </a:p>
          <a:p>
            <a:pPr marL="0" indent="0">
              <a:buNone/>
            </a:pPr>
            <a:r>
              <a:rPr lang="cs-CZ" b="1" dirty="0" err="1"/>
              <a:t>černoprdelník</a:t>
            </a:r>
            <a:r>
              <a:rPr lang="cs-CZ" dirty="0"/>
              <a:t>			boty</a:t>
            </a:r>
          </a:p>
          <a:p>
            <a:pPr marL="0" indent="0">
              <a:buNone/>
            </a:pPr>
            <a:r>
              <a:rPr lang="cs-CZ" b="1" dirty="0" err="1"/>
              <a:t>drťárna</a:t>
            </a:r>
            <a:r>
              <a:rPr lang="cs-CZ" dirty="0"/>
              <a:t>				druhá osoba, přidělena vojákovi na starost</a:t>
            </a:r>
          </a:p>
          <a:p>
            <a:pPr marL="0" indent="0">
              <a:buNone/>
            </a:pPr>
            <a:r>
              <a:rPr lang="cs-CZ" b="1" dirty="0" err="1"/>
              <a:t>emdevětačtyřicítka</a:t>
            </a:r>
            <a:r>
              <a:rPr lang="cs-CZ" dirty="0"/>
              <a:t>			vojenský kaplan</a:t>
            </a:r>
          </a:p>
          <a:p>
            <a:pPr marL="0" indent="0">
              <a:buNone/>
            </a:pPr>
            <a:r>
              <a:rPr lang="cs-CZ" b="1" dirty="0" err="1"/>
              <a:t>goráče</a:t>
            </a:r>
            <a:r>
              <a:rPr lang="cs-CZ" dirty="0"/>
              <a:t>				            malorážná zbraň M49 </a:t>
            </a:r>
          </a:p>
          <a:p>
            <a:pPr marL="0" indent="0">
              <a:buNone/>
            </a:pPr>
            <a:r>
              <a:rPr lang="cs-CZ" b="1" dirty="0"/>
              <a:t>housenka</a:t>
            </a:r>
            <a:r>
              <a:rPr lang="cs-CZ" dirty="0"/>
              <a:t>				sestřelit </a:t>
            </a:r>
          </a:p>
          <a:p>
            <a:pPr marL="0" indent="0">
              <a:buNone/>
            </a:pPr>
            <a:r>
              <a:rPr lang="cs-CZ" b="1" dirty="0" err="1"/>
              <a:t>kilnout</a:t>
            </a:r>
            <a:r>
              <a:rPr lang="cs-CZ" dirty="0"/>
              <a:t> 				posilovna</a:t>
            </a:r>
          </a:p>
          <a:p>
            <a:pPr marL="0" indent="0">
              <a:buNone/>
            </a:pPr>
            <a:r>
              <a:rPr lang="cs-CZ" b="1" dirty="0"/>
              <a:t>knokautovat </a:t>
            </a:r>
            <a:r>
              <a:rPr lang="cs-CZ" dirty="0"/>
              <a:t>				taktické seřazení vozidel do řady 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xmlns="" id="{E9E0B9C3-6A43-4D09-AA61-F6DDE66E36A9}"/>
              </a:ext>
            </a:extLst>
          </p:cNvPr>
          <p:cNvCxnSpPr/>
          <p:nvPr/>
        </p:nvCxnSpPr>
        <p:spPr>
          <a:xfrm>
            <a:off x="1931437" y="2062065"/>
            <a:ext cx="3480318" cy="1464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xmlns="" id="{274F7498-BEB3-449A-A8CE-D8CE86B1F998}"/>
              </a:ext>
            </a:extLst>
          </p:cNvPr>
          <p:cNvCxnSpPr/>
          <p:nvPr/>
        </p:nvCxnSpPr>
        <p:spPr>
          <a:xfrm flipV="1">
            <a:off x="2202024" y="2062065"/>
            <a:ext cx="3209731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xmlns="" id="{960975C7-EE9D-4005-8EA2-9600211649C0}"/>
              </a:ext>
            </a:extLst>
          </p:cNvPr>
          <p:cNvCxnSpPr/>
          <p:nvPr/>
        </p:nvCxnSpPr>
        <p:spPr>
          <a:xfrm>
            <a:off x="2883159" y="3051110"/>
            <a:ext cx="2528596" cy="923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xmlns="" id="{5BE0006B-4D65-4F9F-98FF-A9459F3F3717}"/>
              </a:ext>
            </a:extLst>
          </p:cNvPr>
          <p:cNvCxnSpPr>
            <a:cxnSpLocks/>
          </p:cNvCxnSpPr>
          <p:nvPr/>
        </p:nvCxnSpPr>
        <p:spPr>
          <a:xfrm>
            <a:off x="2015412" y="3512975"/>
            <a:ext cx="3396343" cy="1898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xmlns="" id="{791AD376-E8D3-4FAD-950E-C031BA9C1B79}"/>
              </a:ext>
            </a:extLst>
          </p:cNvPr>
          <p:cNvCxnSpPr/>
          <p:nvPr/>
        </p:nvCxnSpPr>
        <p:spPr>
          <a:xfrm>
            <a:off x="3671596" y="3974841"/>
            <a:ext cx="1740159" cy="487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xmlns="" id="{A89DBD1E-B5D6-42D5-BC70-45CCC6B58CCF}"/>
              </a:ext>
            </a:extLst>
          </p:cNvPr>
          <p:cNvCxnSpPr/>
          <p:nvPr/>
        </p:nvCxnSpPr>
        <p:spPr>
          <a:xfrm flipV="1">
            <a:off x="1931437" y="3051110"/>
            <a:ext cx="3480318" cy="1411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xmlns="" id="{90F1B6EE-0F23-4024-BE9B-A80C1549B520}"/>
              </a:ext>
            </a:extLst>
          </p:cNvPr>
          <p:cNvCxnSpPr>
            <a:cxnSpLocks/>
          </p:cNvCxnSpPr>
          <p:nvPr/>
        </p:nvCxnSpPr>
        <p:spPr>
          <a:xfrm>
            <a:off x="2351314" y="4963886"/>
            <a:ext cx="3060441" cy="951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xmlns="" id="{23168305-B1DA-4983-9D20-D156CF22F154}"/>
              </a:ext>
            </a:extLst>
          </p:cNvPr>
          <p:cNvCxnSpPr/>
          <p:nvPr/>
        </p:nvCxnSpPr>
        <p:spPr>
          <a:xfrm flipV="1">
            <a:off x="2015412" y="2519265"/>
            <a:ext cx="3396343" cy="2920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xmlns="" id="{A32809A0-D62F-4927-9DCB-82050B1F30EF}"/>
              </a:ext>
            </a:extLst>
          </p:cNvPr>
          <p:cNvCxnSpPr/>
          <p:nvPr/>
        </p:nvCxnSpPr>
        <p:spPr>
          <a:xfrm flipV="1">
            <a:off x="2752531" y="4963886"/>
            <a:ext cx="2659224" cy="951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2511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F7B3CC-1543-4469-AB29-6E71A1646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43557" y="354296"/>
            <a:ext cx="9123499" cy="1325563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3. úkol:</a:t>
            </a:r>
            <a:endParaRPr lang="en-US" sz="4400" b="1" kern="12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xmlns="" id="{3CADA448-70CF-443C-B369-3937DFFC1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803097"/>
              </p:ext>
            </p:extLst>
          </p:nvPr>
        </p:nvGraphicFramePr>
        <p:xfrm>
          <a:off x="534573" y="1266092"/>
          <a:ext cx="10874325" cy="5209477"/>
        </p:xfrm>
        <a:graphic>
          <a:graphicData uri="http://schemas.openxmlformats.org/drawingml/2006/table">
            <a:tbl>
              <a:tblPr firstRow="1" firstCol="1" bandRow="1"/>
              <a:tblGrid>
                <a:gridCol w="590433">
                  <a:extLst>
                    <a:ext uri="{9D8B030D-6E8A-4147-A177-3AD203B41FA5}">
                      <a16:colId xmlns:a16="http://schemas.microsoft.com/office/drawing/2014/main" xmlns="" val="5671320"/>
                    </a:ext>
                  </a:extLst>
                </a:gridCol>
                <a:gridCol w="531389">
                  <a:extLst>
                    <a:ext uri="{9D8B030D-6E8A-4147-A177-3AD203B41FA5}">
                      <a16:colId xmlns:a16="http://schemas.microsoft.com/office/drawing/2014/main" xmlns="" val="774161304"/>
                    </a:ext>
                  </a:extLst>
                </a:gridCol>
                <a:gridCol w="572823">
                  <a:extLst>
                    <a:ext uri="{9D8B030D-6E8A-4147-A177-3AD203B41FA5}">
                      <a16:colId xmlns:a16="http://schemas.microsoft.com/office/drawing/2014/main" xmlns="" val="1175163631"/>
                    </a:ext>
                  </a:extLst>
                </a:gridCol>
                <a:gridCol w="565573">
                  <a:extLst>
                    <a:ext uri="{9D8B030D-6E8A-4147-A177-3AD203B41FA5}">
                      <a16:colId xmlns:a16="http://schemas.microsoft.com/office/drawing/2014/main" xmlns="" val="1510141936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3848163265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1118069040"/>
                    </a:ext>
                  </a:extLst>
                </a:gridCol>
                <a:gridCol w="565573">
                  <a:extLst>
                    <a:ext uri="{9D8B030D-6E8A-4147-A177-3AD203B41FA5}">
                      <a16:colId xmlns:a16="http://schemas.microsoft.com/office/drawing/2014/main" xmlns="" val="227800497"/>
                    </a:ext>
                  </a:extLst>
                </a:gridCol>
                <a:gridCol w="575931">
                  <a:extLst>
                    <a:ext uri="{9D8B030D-6E8A-4147-A177-3AD203B41FA5}">
                      <a16:colId xmlns:a16="http://schemas.microsoft.com/office/drawing/2014/main" xmlns="" val="1958249675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222134966"/>
                    </a:ext>
                  </a:extLst>
                </a:gridCol>
                <a:gridCol w="579038">
                  <a:extLst>
                    <a:ext uri="{9D8B030D-6E8A-4147-A177-3AD203B41FA5}">
                      <a16:colId xmlns:a16="http://schemas.microsoft.com/office/drawing/2014/main" xmlns="" val="794638291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3527880764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3641516560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2334948935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2674353736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1331465013"/>
                    </a:ext>
                  </a:extLst>
                </a:gridCol>
                <a:gridCol w="579038">
                  <a:extLst>
                    <a:ext uri="{9D8B030D-6E8A-4147-A177-3AD203B41FA5}">
                      <a16:colId xmlns:a16="http://schemas.microsoft.com/office/drawing/2014/main" xmlns="" val="2433104400"/>
                    </a:ext>
                  </a:extLst>
                </a:gridCol>
                <a:gridCol w="571788">
                  <a:extLst>
                    <a:ext uri="{9D8B030D-6E8A-4147-A177-3AD203B41FA5}">
                      <a16:colId xmlns:a16="http://schemas.microsoft.com/office/drawing/2014/main" xmlns="" val="1850642095"/>
                    </a:ext>
                  </a:extLst>
                </a:gridCol>
                <a:gridCol w="531389">
                  <a:extLst>
                    <a:ext uri="{9D8B030D-6E8A-4147-A177-3AD203B41FA5}">
                      <a16:colId xmlns:a16="http://schemas.microsoft.com/office/drawing/2014/main" xmlns="" val="3208356405"/>
                    </a:ext>
                  </a:extLst>
                </a:gridCol>
                <a:gridCol w="537604">
                  <a:extLst>
                    <a:ext uri="{9D8B030D-6E8A-4147-A177-3AD203B41FA5}">
                      <a16:colId xmlns:a16="http://schemas.microsoft.com/office/drawing/2014/main" xmlns="" val="2478181926"/>
                    </a:ext>
                  </a:extLst>
                </a:gridCol>
              </a:tblGrid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8529601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2803424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7465303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6868529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0691184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3797775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374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74717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F7B3CC-1543-4469-AB29-6E71A1646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43557" y="354296"/>
            <a:ext cx="9123499" cy="1325563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3. úkol:</a:t>
            </a:r>
            <a:endParaRPr lang="en-US" sz="4400" b="1" kern="12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xmlns="" id="{3CADA448-70CF-443C-B369-3937DFFC1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4664419"/>
              </p:ext>
            </p:extLst>
          </p:nvPr>
        </p:nvGraphicFramePr>
        <p:xfrm>
          <a:off x="534573" y="1266092"/>
          <a:ext cx="10874325" cy="5209477"/>
        </p:xfrm>
        <a:graphic>
          <a:graphicData uri="http://schemas.openxmlformats.org/drawingml/2006/table">
            <a:tbl>
              <a:tblPr firstRow="1" firstCol="1" bandRow="1"/>
              <a:tblGrid>
                <a:gridCol w="590433">
                  <a:extLst>
                    <a:ext uri="{9D8B030D-6E8A-4147-A177-3AD203B41FA5}">
                      <a16:colId xmlns:a16="http://schemas.microsoft.com/office/drawing/2014/main" xmlns="" val="5671320"/>
                    </a:ext>
                  </a:extLst>
                </a:gridCol>
                <a:gridCol w="531389">
                  <a:extLst>
                    <a:ext uri="{9D8B030D-6E8A-4147-A177-3AD203B41FA5}">
                      <a16:colId xmlns:a16="http://schemas.microsoft.com/office/drawing/2014/main" xmlns="" val="774161304"/>
                    </a:ext>
                  </a:extLst>
                </a:gridCol>
                <a:gridCol w="572823">
                  <a:extLst>
                    <a:ext uri="{9D8B030D-6E8A-4147-A177-3AD203B41FA5}">
                      <a16:colId xmlns:a16="http://schemas.microsoft.com/office/drawing/2014/main" xmlns="" val="1175163631"/>
                    </a:ext>
                  </a:extLst>
                </a:gridCol>
                <a:gridCol w="565573">
                  <a:extLst>
                    <a:ext uri="{9D8B030D-6E8A-4147-A177-3AD203B41FA5}">
                      <a16:colId xmlns:a16="http://schemas.microsoft.com/office/drawing/2014/main" xmlns="" val="1510141936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3848163265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1118069040"/>
                    </a:ext>
                  </a:extLst>
                </a:gridCol>
                <a:gridCol w="565573">
                  <a:extLst>
                    <a:ext uri="{9D8B030D-6E8A-4147-A177-3AD203B41FA5}">
                      <a16:colId xmlns:a16="http://schemas.microsoft.com/office/drawing/2014/main" xmlns="" val="227800497"/>
                    </a:ext>
                  </a:extLst>
                </a:gridCol>
                <a:gridCol w="575931">
                  <a:extLst>
                    <a:ext uri="{9D8B030D-6E8A-4147-A177-3AD203B41FA5}">
                      <a16:colId xmlns:a16="http://schemas.microsoft.com/office/drawing/2014/main" xmlns="" val="1958249675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222134966"/>
                    </a:ext>
                  </a:extLst>
                </a:gridCol>
                <a:gridCol w="579038">
                  <a:extLst>
                    <a:ext uri="{9D8B030D-6E8A-4147-A177-3AD203B41FA5}">
                      <a16:colId xmlns:a16="http://schemas.microsoft.com/office/drawing/2014/main" xmlns="" val="794638291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3527880764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3641516560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2334948935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2674353736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1331465013"/>
                    </a:ext>
                  </a:extLst>
                </a:gridCol>
                <a:gridCol w="579038">
                  <a:extLst>
                    <a:ext uri="{9D8B030D-6E8A-4147-A177-3AD203B41FA5}">
                      <a16:colId xmlns:a16="http://schemas.microsoft.com/office/drawing/2014/main" xmlns="" val="2433104400"/>
                    </a:ext>
                  </a:extLst>
                </a:gridCol>
                <a:gridCol w="571788">
                  <a:extLst>
                    <a:ext uri="{9D8B030D-6E8A-4147-A177-3AD203B41FA5}">
                      <a16:colId xmlns:a16="http://schemas.microsoft.com/office/drawing/2014/main" xmlns="" val="1850642095"/>
                    </a:ext>
                  </a:extLst>
                </a:gridCol>
                <a:gridCol w="531389">
                  <a:extLst>
                    <a:ext uri="{9D8B030D-6E8A-4147-A177-3AD203B41FA5}">
                      <a16:colId xmlns:a16="http://schemas.microsoft.com/office/drawing/2014/main" xmlns="" val="3208356405"/>
                    </a:ext>
                  </a:extLst>
                </a:gridCol>
                <a:gridCol w="537604">
                  <a:extLst>
                    <a:ext uri="{9D8B030D-6E8A-4147-A177-3AD203B41FA5}">
                      <a16:colId xmlns:a16="http://schemas.microsoft.com/office/drawing/2014/main" xmlns="" val="2478181926"/>
                    </a:ext>
                  </a:extLst>
                </a:gridCol>
              </a:tblGrid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Š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Ř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8529601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2803424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7465303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6868529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0691184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3797775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374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223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F7B3CC-1543-4469-AB29-6E71A1646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43557" y="354296"/>
            <a:ext cx="9123499" cy="1325563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3. úkol:</a:t>
            </a:r>
            <a:endParaRPr lang="en-US" sz="4400" b="1" kern="12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xmlns="" id="{3CADA448-70CF-443C-B369-3937DFFC1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9489798"/>
              </p:ext>
            </p:extLst>
          </p:nvPr>
        </p:nvGraphicFramePr>
        <p:xfrm>
          <a:off x="534573" y="1266092"/>
          <a:ext cx="10874325" cy="5209477"/>
        </p:xfrm>
        <a:graphic>
          <a:graphicData uri="http://schemas.openxmlformats.org/drawingml/2006/table">
            <a:tbl>
              <a:tblPr firstRow="1" firstCol="1" bandRow="1"/>
              <a:tblGrid>
                <a:gridCol w="590433">
                  <a:extLst>
                    <a:ext uri="{9D8B030D-6E8A-4147-A177-3AD203B41FA5}">
                      <a16:colId xmlns:a16="http://schemas.microsoft.com/office/drawing/2014/main" xmlns="" val="5671320"/>
                    </a:ext>
                  </a:extLst>
                </a:gridCol>
                <a:gridCol w="531389">
                  <a:extLst>
                    <a:ext uri="{9D8B030D-6E8A-4147-A177-3AD203B41FA5}">
                      <a16:colId xmlns:a16="http://schemas.microsoft.com/office/drawing/2014/main" xmlns="" val="774161304"/>
                    </a:ext>
                  </a:extLst>
                </a:gridCol>
                <a:gridCol w="572823">
                  <a:extLst>
                    <a:ext uri="{9D8B030D-6E8A-4147-A177-3AD203B41FA5}">
                      <a16:colId xmlns:a16="http://schemas.microsoft.com/office/drawing/2014/main" xmlns="" val="1175163631"/>
                    </a:ext>
                  </a:extLst>
                </a:gridCol>
                <a:gridCol w="565573">
                  <a:extLst>
                    <a:ext uri="{9D8B030D-6E8A-4147-A177-3AD203B41FA5}">
                      <a16:colId xmlns:a16="http://schemas.microsoft.com/office/drawing/2014/main" xmlns="" val="1510141936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3848163265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1118069040"/>
                    </a:ext>
                  </a:extLst>
                </a:gridCol>
                <a:gridCol w="565573">
                  <a:extLst>
                    <a:ext uri="{9D8B030D-6E8A-4147-A177-3AD203B41FA5}">
                      <a16:colId xmlns:a16="http://schemas.microsoft.com/office/drawing/2014/main" xmlns="" val="227800497"/>
                    </a:ext>
                  </a:extLst>
                </a:gridCol>
                <a:gridCol w="575931">
                  <a:extLst>
                    <a:ext uri="{9D8B030D-6E8A-4147-A177-3AD203B41FA5}">
                      <a16:colId xmlns:a16="http://schemas.microsoft.com/office/drawing/2014/main" xmlns="" val="1958249675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222134966"/>
                    </a:ext>
                  </a:extLst>
                </a:gridCol>
                <a:gridCol w="579038">
                  <a:extLst>
                    <a:ext uri="{9D8B030D-6E8A-4147-A177-3AD203B41FA5}">
                      <a16:colId xmlns:a16="http://schemas.microsoft.com/office/drawing/2014/main" xmlns="" val="794638291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3527880764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3641516560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2334948935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2674353736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1331465013"/>
                    </a:ext>
                  </a:extLst>
                </a:gridCol>
                <a:gridCol w="579038">
                  <a:extLst>
                    <a:ext uri="{9D8B030D-6E8A-4147-A177-3AD203B41FA5}">
                      <a16:colId xmlns:a16="http://schemas.microsoft.com/office/drawing/2014/main" xmlns="" val="2433104400"/>
                    </a:ext>
                  </a:extLst>
                </a:gridCol>
                <a:gridCol w="571788">
                  <a:extLst>
                    <a:ext uri="{9D8B030D-6E8A-4147-A177-3AD203B41FA5}">
                      <a16:colId xmlns:a16="http://schemas.microsoft.com/office/drawing/2014/main" xmlns="" val="1850642095"/>
                    </a:ext>
                  </a:extLst>
                </a:gridCol>
                <a:gridCol w="531389">
                  <a:extLst>
                    <a:ext uri="{9D8B030D-6E8A-4147-A177-3AD203B41FA5}">
                      <a16:colId xmlns:a16="http://schemas.microsoft.com/office/drawing/2014/main" xmlns="" val="3208356405"/>
                    </a:ext>
                  </a:extLst>
                </a:gridCol>
                <a:gridCol w="537604">
                  <a:extLst>
                    <a:ext uri="{9D8B030D-6E8A-4147-A177-3AD203B41FA5}">
                      <a16:colId xmlns:a16="http://schemas.microsoft.com/office/drawing/2014/main" xmlns="" val="2478181926"/>
                    </a:ext>
                  </a:extLst>
                </a:gridCol>
              </a:tblGrid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Š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Ř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8529601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I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2803424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7465303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6868529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0691184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3797775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374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51660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F7B3CC-1543-4469-AB29-6E71A1646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43557" y="354296"/>
            <a:ext cx="9123499" cy="1325563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3. úkol:</a:t>
            </a:r>
            <a:endParaRPr lang="en-US" sz="4400" b="1" kern="12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xmlns="" id="{3CADA448-70CF-443C-B369-3937DFFC1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8306061"/>
              </p:ext>
            </p:extLst>
          </p:nvPr>
        </p:nvGraphicFramePr>
        <p:xfrm>
          <a:off x="534573" y="1266092"/>
          <a:ext cx="10874325" cy="5209477"/>
        </p:xfrm>
        <a:graphic>
          <a:graphicData uri="http://schemas.openxmlformats.org/drawingml/2006/table">
            <a:tbl>
              <a:tblPr firstRow="1" firstCol="1" bandRow="1"/>
              <a:tblGrid>
                <a:gridCol w="590433">
                  <a:extLst>
                    <a:ext uri="{9D8B030D-6E8A-4147-A177-3AD203B41FA5}">
                      <a16:colId xmlns:a16="http://schemas.microsoft.com/office/drawing/2014/main" xmlns="" val="5671320"/>
                    </a:ext>
                  </a:extLst>
                </a:gridCol>
                <a:gridCol w="531389">
                  <a:extLst>
                    <a:ext uri="{9D8B030D-6E8A-4147-A177-3AD203B41FA5}">
                      <a16:colId xmlns:a16="http://schemas.microsoft.com/office/drawing/2014/main" xmlns="" val="774161304"/>
                    </a:ext>
                  </a:extLst>
                </a:gridCol>
                <a:gridCol w="572823">
                  <a:extLst>
                    <a:ext uri="{9D8B030D-6E8A-4147-A177-3AD203B41FA5}">
                      <a16:colId xmlns:a16="http://schemas.microsoft.com/office/drawing/2014/main" xmlns="" val="1175163631"/>
                    </a:ext>
                  </a:extLst>
                </a:gridCol>
                <a:gridCol w="565573">
                  <a:extLst>
                    <a:ext uri="{9D8B030D-6E8A-4147-A177-3AD203B41FA5}">
                      <a16:colId xmlns:a16="http://schemas.microsoft.com/office/drawing/2014/main" xmlns="" val="1510141936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3848163265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1118069040"/>
                    </a:ext>
                  </a:extLst>
                </a:gridCol>
                <a:gridCol w="565573">
                  <a:extLst>
                    <a:ext uri="{9D8B030D-6E8A-4147-A177-3AD203B41FA5}">
                      <a16:colId xmlns:a16="http://schemas.microsoft.com/office/drawing/2014/main" xmlns="" val="227800497"/>
                    </a:ext>
                  </a:extLst>
                </a:gridCol>
                <a:gridCol w="575931">
                  <a:extLst>
                    <a:ext uri="{9D8B030D-6E8A-4147-A177-3AD203B41FA5}">
                      <a16:colId xmlns:a16="http://schemas.microsoft.com/office/drawing/2014/main" xmlns="" val="1958249675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222134966"/>
                    </a:ext>
                  </a:extLst>
                </a:gridCol>
                <a:gridCol w="579038">
                  <a:extLst>
                    <a:ext uri="{9D8B030D-6E8A-4147-A177-3AD203B41FA5}">
                      <a16:colId xmlns:a16="http://schemas.microsoft.com/office/drawing/2014/main" xmlns="" val="794638291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3527880764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3641516560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2334948935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2674353736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1331465013"/>
                    </a:ext>
                  </a:extLst>
                </a:gridCol>
                <a:gridCol w="579038">
                  <a:extLst>
                    <a:ext uri="{9D8B030D-6E8A-4147-A177-3AD203B41FA5}">
                      <a16:colId xmlns:a16="http://schemas.microsoft.com/office/drawing/2014/main" xmlns="" val="2433104400"/>
                    </a:ext>
                  </a:extLst>
                </a:gridCol>
                <a:gridCol w="571788">
                  <a:extLst>
                    <a:ext uri="{9D8B030D-6E8A-4147-A177-3AD203B41FA5}">
                      <a16:colId xmlns:a16="http://schemas.microsoft.com/office/drawing/2014/main" xmlns="" val="1850642095"/>
                    </a:ext>
                  </a:extLst>
                </a:gridCol>
                <a:gridCol w="531389">
                  <a:extLst>
                    <a:ext uri="{9D8B030D-6E8A-4147-A177-3AD203B41FA5}">
                      <a16:colId xmlns:a16="http://schemas.microsoft.com/office/drawing/2014/main" xmlns="" val="3208356405"/>
                    </a:ext>
                  </a:extLst>
                </a:gridCol>
                <a:gridCol w="537604">
                  <a:extLst>
                    <a:ext uri="{9D8B030D-6E8A-4147-A177-3AD203B41FA5}">
                      <a16:colId xmlns:a16="http://schemas.microsoft.com/office/drawing/2014/main" xmlns="" val="2478181926"/>
                    </a:ext>
                  </a:extLst>
                </a:gridCol>
              </a:tblGrid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Š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Ř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8529601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I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2803424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Á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É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Č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7465303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6868529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0691184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3797775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374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44851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F7B3CC-1543-4469-AB29-6E71A1646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43557" y="354296"/>
            <a:ext cx="9123499" cy="1325563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3. úkol:</a:t>
            </a:r>
            <a:endParaRPr lang="en-US" sz="4400" b="1" kern="12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xmlns="" id="{3CADA448-70CF-443C-B369-3937DFFC1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7430192"/>
              </p:ext>
            </p:extLst>
          </p:nvPr>
        </p:nvGraphicFramePr>
        <p:xfrm>
          <a:off x="534573" y="1266092"/>
          <a:ext cx="10874325" cy="5209477"/>
        </p:xfrm>
        <a:graphic>
          <a:graphicData uri="http://schemas.openxmlformats.org/drawingml/2006/table">
            <a:tbl>
              <a:tblPr firstRow="1" firstCol="1" bandRow="1"/>
              <a:tblGrid>
                <a:gridCol w="590433">
                  <a:extLst>
                    <a:ext uri="{9D8B030D-6E8A-4147-A177-3AD203B41FA5}">
                      <a16:colId xmlns:a16="http://schemas.microsoft.com/office/drawing/2014/main" xmlns="" val="5671320"/>
                    </a:ext>
                  </a:extLst>
                </a:gridCol>
                <a:gridCol w="531389">
                  <a:extLst>
                    <a:ext uri="{9D8B030D-6E8A-4147-A177-3AD203B41FA5}">
                      <a16:colId xmlns:a16="http://schemas.microsoft.com/office/drawing/2014/main" xmlns="" val="774161304"/>
                    </a:ext>
                  </a:extLst>
                </a:gridCol>
                <a:gridCol w="572823">
                  <a:extLst>
                    <a:ext uri="{9D8B030D-6E8A-4147-A177-3AD203B41FA5}">
                      <a16:colId xmlns:a16="http://schemas.microsoft.com/office/drawing/2014/main" xmlns="" val="1175163631"/>
                    </a:ext>
                  </a:extLst>
                </a:gridCol>
                <a:gridCol w="565573">
                  <a:extLst>
                    <a:ext uri="{9D8B030D-6E8A-4147-A177-3AD203B41FA5}">
                      <a16:colId xmlns:a16="http://schemas.microsoft.com/office/drawing/2014/main" xmlns="" val="1510141936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3848163265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1118069040"/>
                    </a:ext>
                  </a:extLst>
                </a:gridCol>
                <a:gridCol w="565573">
                  <a:extLst>
                    <a:ext uri="{9D8B030D-6E8A-4147-A177-3AD203B41FA5}">
                      <a16:colId xmlns:a16="http://schemas.microsoft.com/office/drawing/2014/main" xmlns="" val="227800497"/>
                    </a:ext>
                  </a:extLst>
                </a:gridCol>
                <a:gridCol w="575931">
                  <a:extLst>
                    <a:ext uri="{9D8B030D-6E8A-4147-A177-3AD203B41FA5}">
                      <a16:colId xmlns:a16="http://schemas.microsoft.com/office/drawing/2014/main" xmlns="" val="1958249675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222134966"/>
                    </a:ext>
                  </a:extLst>
                </a:gridCol>
                <a:gridCol w="579038">
                  <a:extLst>
                    <a:ext uri="{9D8B030D-6E8A-4147-A177-3AD203B41FA5}">
                      <a16:colId xmlns:a16="http://schemas.microsoft.com/office/drawing/2014/main" xmlns="" val="794638291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3527880764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3641516560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2334948935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2674353736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1331465013"/>
                    </a:ext>
                  </a:extLst>
                </a:gridCol>
                <a:gridCol w="579038">
                  <a:extLst>
                    <a:ext uri="{9D8B030D-6E8A-4147-A177-3AD203B41FA5}">
                      <a16:colId xmlns:a16="http://schemas.microsoft.com/office/drawing/2014/main" xmlns="" val="2433104400"/>
                    </a:ext>
                  </a:extLst>
                </a:gridCol>
                <a:gridCol w="571788">
                  <a:extLst>
                    <a:ext uri="{9D8B030D-6E8A-4147-A177-3AD203B41FA5}">
                      <a16:colId xmlns:a16="http://schemas.microsoft.com/office/drawing/2014/main" xmlns="" val="1850642095"/>
                    </a:ext>
                  </a:extLst>
                </a:gridCol>
                <a:gridCol w="531389">
                  <a:extLst>
                    <a:ext uri="{9D8B030D-6E8A-4147-A177-3AD203B41FA5}">
                      <a16:colId xmlns:a16="http://schemas.microsoft.com/office/drawing/2014/main" xmlns="" val="3208356405"/>
                    </a:ext>
                  </a:extLst>
                </a:gridCol>
                <a:gridCol w="537604">
                  <a:extLst>
                    <a:ext uri="{9D8B030D-6E8A-4147-A177-3AD203B41FA5}">
                      <a16:colId xmlns:a16="http://schemas.microsoft.com/office/drawing/2014/main" xmlns="" val="2478181926"/>
                    </a:ext>
                  </a:extLst>
                </a:gridCol>
              </a:tblGrid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Š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Ř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8529601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I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2803424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Á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É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Č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7465303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6868529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0691184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3797775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374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22344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F7B3CC-1543-4469-AB29-6E71A1646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43557" y="354296"/>
            <a:ext cx="9123499" cy="1325563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3. úkol:</a:t>
            </a:r>
            <a:endParaRPr lang="en-US" sz="4400" b="1" kern="12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xmlns="" id="{3CADA448-70CF-443C-B369-3937DFFC1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3582108"/>
              </p:ext>
            </p:extLst>
          </p:nvPr>
        </p:nvGraphicFramePr>
        <p:xfrm>
          <a:off x="534573" y="1266092"/>
          <a:ext cx="10874325" cy="5209477"/>
        </p:xfrm>
        <a:graphic>
          <a:graphicData uri="http://schemas.openxmlformats.org/drawingml/2006/table">
            <a:tbl>
              <a:tblPr firstRow="1" firstCol="1" bandRow="1"/>
              <a:tblGrid>
                <a:gridCol w="590433">
                  <a:extLst>
                    <a:ext uri="{9D8B030D-6E8A-4147-A177-3AD203B41FA5}">
                      <a16:colId xmlns:a16="http://schemas.microsoft.com/office/drawing/2014/main" xmlns="" val="5671320"/>
                    </a:ext>
                  </a:extLst>
                </a:gridCol>
                <a:gridCol w="531389">
                  <a:extLst>
                    <a:ext uri="{9D8B030D-6E8A-4147-A177-3AD203B41FA5}">
                      <a16:colId xmlns:a16="http://schemas.microsoft.com/office/drawing/2014/main" xmlns="" val="774161304"/>
                    </a:ext>
                  </a:extLst>
                </a:gridCol>
                <a:gridCol w="572823">
                  <a:extLst>
                    <a:ext uri="{9D8B030D-6E8A-4147-A177-3AD203B41FA5}">
                      <a16:colId xmlns:a16="http://schemas.microsoft.com/office/drawing/2014/main" xmlns="" val="1175163631"/>
                    </a:ext>
                  </a:extLst>
                </a:gridCol>
                <a:gridCol w="565573">
                  <a:extLst>
                    <a:ext uri="{9D8B030D-6E8A-4147-A177-3AD203B41FA5}">
                      <a16:colId xmlns:a16="http://schemas.microsoft.com/office/drawing/2014/main" xmlns="" val="1510141936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3848163265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1118069040"/>
                    </a:ext>
                  </a:extLst>
                </a:gridCol>
                <a:gridCol w="565573">
                  <a:extLst>
                    <a:ext uri="{9D8B030D-6E8A-4147-A177-3AD203B41FA5}">
                      <a16:colId xmlns:a16="http://schemas.microsoft.com/office/drawing/2014/main" xmlns="" val="227800497"/>
                    </a:ext>
                  </a:extLst>
                </a:gridCol>
                <a:gridCol w="575931">
                  <a:extLst>
                    <a:ext uri="{9D8B030D-6E8A-4147-A177-3AD203B41FA5}">
                      <a16:colId xmlns:a16="http://schemas.microsoft.com/office/drawing/2014/main" xmlns="" val="1958249675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222134966"/>
                    </a:ext>
                  </a:extLst>
                </a:gridCol>
                <a:gridCol w="579038">
                  <a:extLst>
                    <a:ext uri="{9D8B030D-6E8A-4147-A177-3AD203B41FA5}">
                      <a16:colId xmlns:a16="http://schemas.microsoft.com/office/drawing/2014/main" xmlns="" val="794638291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3527880764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3641516560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2334948935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2674353736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1331465013"/>
                    </a:ext>
                  </a:extLst>
                </a:gridCol>
                <a:gridCol w="579038">
                  <a:extLst>
                    <a:ext uri="{9D8B030D-6E8A-4147-A177-3AD203B41FA5}">
                      <a16:colId xmlns:a16="http://schemas.microsoft.com/office/drawing/2014/main" xmlns="" val="2433104400"/>
                    </a:ext>
                  </a:extLst>
                </a:gridCol>
                <a:gridCol w="571788">
                  <a:extLst>
                    <a:ext uri="{9D8B030D-6E8A-4147-A177-3AD203B41FA5}">
                      <a16:colId xmlns:a16="http://schemas.microsoft.com/office/drawing/2014/main" xmlns="" val="1850642095"/>
                    </a:ext>
                  </a:extLst>
                </a:gridCol>
                <a:gridCol w="531389">
                  <a:extLst>
                    <a:ext uri="{9D8B030D-6E8A-4147-A177-3AD203B41FA5}">
                      <a16:colId xmlns:a16="http://schemas.microsoft.com/office/drawing/2014/main" xmlns="" val="3208356405"/>
                    </a:ext>
                  </a:extLst>
                </a:gridCol>
                <a:gridCol w="537604">
                  <a:extLst>
                    <a:ext uri="{9D8B030D-6E8A-4147-A177-3AD203B41FA5}">
                      <a16:colId xmlns:a16="http://schemas.microsoft.com/office/drawing/2014/main" xmlns="" val="2478181926"/>
                    </a:ext>
                  </a:extLst>
                </a:gridCol>
              </a:tblGrid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Š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Ř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8529601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I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2803424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Á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É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Č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7465303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6868529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Š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Ň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Á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0691184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3797775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374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4016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F7B3CC-1543-4469-AB29-6E71A1646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43557" y="354296"/>
            <a:ext cx="9123499" cy="1325563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3. úkol:</a:t>
            </a:r>
            <a:endParaRPr lang="en-US" sz="4400" b="1" kern="12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xmlns="" id="{3CADA448-70CF-443C-B369-3937DFFC1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8589025"/>
              </p:ext>
            </p:extLst>
          </p:nvPr>
        </p:nvGraphicFramePr>
        <p:xfrm>
          <a:off x="534573" y="1266092"/>
          <a:ext cx="10874325" cy="5209477"/>
        </p:xfrm>
        <a:graphic>
          <a:graphicData uri="http://schemas.openxmlformats.org/drawingml/2006/table">
            <a:tbl>
              <a:tblPr firstRow="1" firstCol="1" bandRow="1"/>
              <a:tblGrid>
                <a:gridCol w="590433">
                  <a:extLst>
                    <a:ext uri="{9D8B030D-6E8A-4147-A177-3AD203B41FA5}">
                      <a16:colId xmlns:a16="http://schemas.microsoft.com/office/drawing/2014/main" xmlns="" val="5671320"/>
                    </a:ext>
                  </a:extLst>
                </a:gridCol>
                <a:gridCol w="531389">
                  <a:extLst>
                    <a:ext uri="{9D8B030D-6E8A-4147-A177-3AD203B41FA5}">
                      <a16:colId xmlns:a16="http://schemas.microsoft.com/office/drawing/2014/main" xmlns="" val="774161304"/>
                    </a:ext>
                  </a:extLst>
                </a:gridCol>
                <a:gridCol w="572823">
                  <a:extLst>
                    <a:ext uri="{9D8B030D-6E8A-4147-A177-3AD203B41FA5}">
                      <a16:colId xmlns:a16="http://schemas.microsoft.com/office/drawing/2014/main" xmlns="" val="1175163631"/>
                    </a:ext>
                  </a:extLst>
                </a:gridCol>
                <a:gridCol w="565573">
                  <a:extLst>
                    <a:ext uri="{9D8B030D-6E8A-4147-A177-3AD203B41FA5}">
                      <a16:colId xmlns:a16="http://schemas.microsoft.com/office/drawing/2014/main" xmlns="" val="1510141936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3848163265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1118069040"/>
                    </a:ext>
                  </a:extLst>
                </a:gridCol>
                <a:gridCol w="565573">
                  <a:extLst>
                    <a:ext uri="{9D8B030D-6E8A-4147-A177-3AD203B41FA5}">
                      <a16:colId xmlns:a16="http://schemas.microsoft.com/office/drawing/2014/main" xmlns="" val="227800497"/>
                    </a:ext>
                  </a:extLst>
                </a:gridCol>
                <a:gridCol w="575931">
                  <a:extLst>
                    <a:ext uri="{9D8B030D-6E8A-4147-A177-3AD203B41FA5}">
                      <a16:colId xmlns:a16="http://schemas.microsoft.com/office/drawing/2014/main" xmlns="" val="1958249675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222134966"/>
                    </a:ext>
                  </a:extLst>
                </a:gridCol>
                <a:gridCol w="579038">
                  <a:extLst>
                    <a:ext uri="{9D8B030D-6E8A-4147-A177-3AD203B41FA5}">
                      <a16:colId xmlns:a16="http://schemas.microsoft.com/office/drawing/2014/main" xmlns="" val="794638291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3527880764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3641516560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2334948935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2674353736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1331465013"/>
                    </a:ext>
                  </a:extLst>
                </a:gridCol>
                <a:gridCol w="579038">
                  <a:extLst>
                    <a:ext uri="{9D8B030D-6E8A-4147-A177-3AD203B41FA5}">
                      <a16:colId xmlns:a16="http://schemas.microsoft.com/office/drawing/2014/main" xmlns="" val="2433104400"/>
                    </a:ext>
                  </a:extLst>
                </a:gridCol>
                <a:gridCol w="571788">
                  <a:extLst>
                    <a:ext uri="{9D8B030D-6E8A-4147-A177-3AD203B41FA5}">
                      <a16:colId xmlns:a16="http://schemas.microsoft.com/office/drawing/2014/main" xmlns="" val="1850642095"/>
                    </a:ext>
                  </a:extLst>
                </a:gridCol>
                <a:gridCol w="531389">
                  <a:extLst>
                    <a:ext uri="{9D8B030D-6E8A-4147-A177-3AD203B41FA5}">
                      <a16:colId xmlns:a16="http://schemas.microsoft.com/office/drawing/2014/main" xmlns="" val="3208356405"/>
                    </a:ext>
                  </a:extLst>
                </a:gridCol>
                <a:gridCol w="537604">
                  <a:extLst>
                    <a:ext uri="{9D8B030D-6E8A-4147-A177-3AD203B41FA5}">
                      <a16:colId xmlns:a16="http://schemas.microsoft.com/office/drawing/2014/main" xmlns="" val="2478181926"/>
                    </a:ext>
                  </a:extLst>
                </a:gridCol>
              </a:tblGrid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Š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Ř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8529601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I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2803424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Á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É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Č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7465303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6868529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Š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Ň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Á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0691184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J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Ž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3797775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374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7626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F7B3CC-1543-4469-AB29-6E71A1646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43557" y="354296"/>
            <a:ext cx="9123499" cy="1325563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3. úkol:</a:t>
            </a:r>
            <a:endParaRPr lang="en-US" sz="4400" b="1" kern="12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xmlns="" id="{3CADA448-70CF-443C-B369-3937DFFC1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2293400"/>
              </p:ext>
            </p:extLst>
          </p:nvPr>
        </p:nvGraphicFramePr>
        <p:xfrm>
          <a:off x="534573" y="1266092"/>
          <a:ext cx="10874325" cy="5209477"/>
        </p:xfrm>
        <a:graphic>
          <a:graphicData uri="http://schemas.openxmlformats.org/drawingml/2006/table">
            <a:tbl>
              <a:tblPr firstRow="1" firstCol="1" bandRow="1"/>
              <a:tblGrid>
                <a:gridCol w="590433">
                  <a:extLst>
                    <a:ext uri="{9D8B030D-6E8A-4147-A177-3AD203B41FA5}">
                      <a16:colId xmlns:a16="http://schemas.microsoft.com/office/drawing/2014/main" xmlns="" val="5671320"/>
                    </a:ext>
                  </a:extLst>
                </a:gridCol>
                <a:gridCol w="531389">
                  <a:extLst>
                    <a:ext uri="{9D8B030D-6E8A-4147-A177-3AD203B41FA5}">
                      <a16:colId xmlns:a16="http://schemas.microsoft.com/office/drawing/2014/main" xmlns="" val="774161304"/>
                    </a:ext>
                  </a:extLst>
                </a:gridCol>
                <a:gridCol w="572823">
                  <a:extLst>
                    <a:ext uri="{9D8B030D-6E8A-4147-A177-3AD203B41FA5}">
                      <a16:colId xmlns:a16="http://schemas.microsoft.com/office/drawing/2014/main" xmlns="" val="1175163631"/>
                    </a:ext>
                  </a:extLst>
                </a:gridCol>
                <a:gridCol w="565573">
                  <a:extLst>
                    <a:ext uri="{9D8B030D-6E8A-4147-A177-3AD203B41FA5}">
                      <a16:colId xmlns:a16="http://schemas.microsoft.com/office/drawing/2014/main" xmlns="" val="1510141936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3848163265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1118069040"/>
                    </a:ext>
                  </a:extLst>
                </a:gridCol>
                <a:gridCol w="565573">
                  <a:extLst>
                    <a:ext uri="{9D8B030D-6E8A-4147-A177-3AD203B41FA5}">
                      <a16:colId xmlns:a16="http://schemas.microsoft.com/office/drawing/2014/main" xmlns="" val="227800497"/>
                    </a:ext>
                  </a:extLst>
                </a:gridCol>
                <a:gridCol w="575931">
                  <a:extLst>
                    <a:ext uri="{9D8B030D-6E8A-4147-A177-3AD203B41FA5}">
                      <a16:colId xmlns:a16="http://schemas.microsoft.com/office/drawing/2014/main" xmlns="" val="1958249675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222134966"/>
                    </a:ext>
                  </a:extLst>
                </a:gridCol>
                <a:gridCol w="579038">
                  <a:extLst>
                    <a:ext uri="{9D8B030D-6E8A-4147-A177-3AD203B41FA5}">
                      <a16:colId xmlns:a16="http://schemas.microsoft.com/office/drawing/2014/main" xmlns="" val="794638291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3527880764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3641516560"/>
                    </a:ext>
                  </a:extLst>
                </a:gridCol>
                <a:gridCol w="594577">
                  <a:extLst>
                    <a:ext uri="{9D8B030D-6E8A-4147-A177-3AD203B41FA5}">
                      <a16:colId xmlns:a16="http://schemas.microsoft.com/office/drawing/2014/main" xmlns="" val="2334948935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2674353736"/>
                    </a:ext>
                  </a:extLst>
                </a:gridCol>
                <a:gridCol w="578003">
                  <a:extLst>
                    <a:ext uri="{9D8B030D-6E8A-4147-A177-3AD203B41FA5}">
                      <a16:colId xmlns:a16="http://schemas.microsoft.com/office/drawing/2014/main" xmlns="" val="1331465013"/>
                    </a:ext>
                  </a:extLst>
                </a:gridCol>
                <a:gridCol w="579038">
                  <a:extLst>
                    <a:ext uri="{9D8B030D-6E8A-4147-A177-3AD203B41FA5}">
                      <a16:colId xmlns:a16="http://schemas.microsoft.com/office/drawing/2014/main" xmlns="" val="2433104400"/>
                    </a:ext>
                  </a:extLst>
                </a:gridCol>
                <a:gridCol w="571788">
                  <a:extLst>
                    <a:ext uri="{9D8B030D-6E8A-4147-A177-3AD203B41FA5}">
                      <a16:colId xmlns:a16="http://schemas.microsoft.com/office/drawing/2014/main" xmlns="" val="1850642095"/>
                    </a:ext>
                  </a:extLst>
                </a:gridCol>
                <a:gridCol w="531389">
                  <a:extLst>
                    <a:ext uri="{9D8B030D-6E8A-4147-A177-3AD203B41FA5}">
                      <a16:colId xmlns:a16="http://schemas.microsoft.com/office/drawing/2014/main" xmlns="" val="3208356405"/>
                    </a:ext>
                  </a:extLst>
                </a:gridCol>
                <a:gridCol w="537604">
                  <a:extLst>
                    <a:ext uri="{9D8B030D-6E8A-4147-A177-3AD203B41FA5}">
                      <a16:colId xmlns:a16="http://schemas.microsoft.com/office/drawing/2014/main" xmlns="" val="2478181926"/>
                    </a:ext>
                  </a:extLst>
                </a:gridCol>
              </a:tblGrid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Š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Ř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8529601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I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2803424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Á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É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Č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7465303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6868529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Š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Ň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Á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0691184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J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Ž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3797775"/>
                  </a:ext>
                </a:extLst>
              </a:tr>
              <a:tr h="7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7.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Ě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374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1005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378A873-3557-4ADB-99FA-CC121076C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Plán hodiny: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C869B47-05E1-4473-AAD6-9ACA9558B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6859"/>
            <a:ext cx="10515600" cy="525114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2. ročník, jedna vyučovací hodina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Předmět: </a:t>
            </a:r>
            <a:r>
              <a:rPr lang="cs-CZ" dirty="0"/>
              <a:t>český jazyk – lexikologie</a:t>
            </a:r>
          </a:p>
          <a:p>
            <a:r>
              <a:rPr lang="cs-CZ" b="1" dirty="0" err="1">
                <a:solidFill>
                  <a:schemeClr val="accent6">
                    <a:lumMod val="75000"/>
                  </a:schemeClr>
                </a:solidFill>
              </a:rPr>
              <a:t>Interdisciplinárnost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cs-CZ" dirty="0"/>
              <a:t>geografie, historie, ZSV</a:t>
            </a:r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Cíl: </a:t>
            </a:r>
            <a:r>
              <a:rPr lang="cs-CZ" dirty="0"/>
              <a:t>Aktualizovat učivo </a:t>
            </a:r>
            <a:r>
              <a:rPr lang="cs-CZ" dirty="0" err="1"/>
              <a:t>sociolektologie</a:t>
            </a:r>
            <a:r>
              <a:rPr lang="cs-CZ" dirty="0"/>
              <a:t>, které je v učebnicích pojato velmi strnule, a přiblížit jej na příkladu mluvy užívané ve specifickém vojenském prostředí. Cílem je rovněž propojit akademickou půdu se středoškolskou.</a:t>
            </a:r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Klíčové kompetence: </a:t>
            </a:r>
          </a:p>
          <a:p>
            <a:pPr lvl="1"/>
            <a:r>
              <a:rPr lang="cs-CZ" dirty="0"/>
              <a:t>komunikační kompetence</a:t>
            </a:r>
          </a:p>
          <a:p>
            <a:pPr lvl="1"/>
            <a:r>
              <a:rPr lang="cs-CZ" dirty="0"/>
              <a:t>kompetence k učení</a:t>
            </a:r>
          </a:p>
          <a:p>
            <a:pPr lvl="1"/>
            <a:r>
              <a:rPr lang="cs-CZ" dirty="0"/>
              <a:t>sociální a personální kompetence</a:t>
            </a:r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Průřezová témata: </a:t>
            </a:r>
          </a:p>
          <a:p>
            <a:pPr lvl="1"/>
            <a:r>
              <a:rPr lang="cs-CZ" sz="2000" dirty="0"/>
              <a:t>osobnostní a sociální výchova </a:t>
            </a:r>
          </a:p>
          <a:p>
            <a:pPr lvl="1"/>
            <a:r>
              <a:rPr lang="cs-CZ" sz="2000" dirty="0"/>
              <a:t>výchova k myšlení v evropských a globálních souvislostech</a:t>
            </a:r>
          </a:p>
        </p:txBody>
      </p:sp>
    </p:spTree>
    <p:extLst>
      <p:ext uri="{BB962C8B-B14F-4D97-AF65-F5344CB8AC3E}">
        <p14:creationId xmlns:p14="http://schemas.microsoft.com/office/powerpoint/2010/main" xmlns="" val="188010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bs.twimg.com/media/Dj1BBj1WwAEqdIe.jpg">
            <a:extLst>
              <a:ext uri="{FF2B5EF4-FFF2-40B4-BE49-F238E27FC236}">
                <a16:creationId xmlns:a16="http://schemas.microsoft.com/office/drawing/2014/main" xmlns="" id="{1B69B1DB-E904-4C10-811D-92D69747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0658" cy="726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3FD62EB-47F8-46BB-98D9-55A1AC785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79" y="204478"/>
            <a:ext cx="7371134" cy="66535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4000" b="1" dirty="0">
                <a:latin typeface="Abadi" panose="020B0604020104020204" pitchFamily="34" charset="0"/>
              </a:rPr>
              <a:t>Zdroje:</a:t>
            </a:r>
          </a:p>
          <a:p>
            <a:pPr marL="0" indent="0">
              <a:buNone/>
            </a:pPr>
            <a:endParaRPr lang="cs-CZ" sz="4000" b="1" dirty="0"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STEHLÍK, P. </a:t>
            </a:r>
            <a:r>
              <a:rPr lang="cs-CZ" i="1" dirty="0"/>
              <a:t>Do temnoty: Zpověď českého vojáka v Afghánistánu</a:t>
            </a:r>
            <a:r>
              <a:rPr lang="cs-CZ" dirty="0"/>
              <a:t>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2014.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Obrázek </a:t>
            </a:r>
            <a:r>
              <a:rPr lang="cs-CZ" dirty="0"/>
              <a:t>1: Čeští vojáci zřejmě vyrazí do boje s ISIS. Kde všude už dnes nasazují životy?. In: </a:t>
            </a:r>
            <a:r>
              <a:rPr lang="cs-CZ" i="1" dirty="0"/>
              <a:t>Blesk.cz</a:t>
            </a:r>
            <a:r>
              <a:rPr lang="cs-CZ" dirty="0"/>
              <a:t> [online]. [cit. 2019-11-02]. Dostupné z: </a:t>
            </a:r>
            <a:r>
              <a:rPr lang="cs-CZ" dirty="0">
                <a:hlinkClick r:id="rId3"/>
              </a:rPr>
              <a:t>https://img.blesk.cz/img/1/normal620/2023992-img-afghanistan-vojaci-armada-nato-v12.jpg?v=12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Obrázek 2: Politická mapa světa na plátně. In: </a:t>
            </a:r>
            <a:r>
              <a:rPr lang="cs-CZ" i="1" dirty="0"/>
              <a:t>Pixers.cz</a:t>
            </a:r>
            <a:r>
              <a:rPr lang="cs-CZ" dirty="0"/>
              <a:t> [online]. [cit. 2019-11-02]. Dostupné z: </a:t>
            </a:r>
            <a:r>
              <a:rPr lang="cs-CZ" dirty="0">
                <a:hlinkClick r:id="rId4"/>
              </a:rPr>
              <a:t>https://pixers.cz/obrazy-na-platne/politicka-mapa-sveta-60552733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Obrázek 3: V Afghánistánu zemřel český voják. In: </a:t>
            </a:r>
            <a:r>
              <a:rPr lang="cs-CZ" i="1" dirty="0"/>
              <a:t>Lidovky.cz</a:t>
            </a:r>
            <a:r>
              <a:rPr lang="cs-CZ" dirty="0"/>
              <a:t> [online]. [cit. 2019-11-02]. Dostupné z: </a:t>
            </a:r>
            <a:r>
              <a:rPr lang="cs-CZ" dirty="0">
                <a:hlinkClick r:id="rId5"/>
              </a:rPr>
              <a:t>https://www.lidovky.cz/briefing/k-mexiku-se-riti-silny-hurikan-cina-otevre-nejdelsi-morsky-most-sveta.A181022_211804_ln_briefing_pev</a:t>
            </a:r>
            <a:endParaRPr lang="cs-CZ" dirty="0"/>
          </a:p>
          <a:p>
            <a:pPr marL="0" indent="0">
              <a:buNone/>
            </a:pPr>
            <a:r>
              <a:rPr lang="cs-CZ" u="sng" dirty="0"/>
              <a:t/>
            </a:r>
            <a:br>
              <a:rPr lang="cs-CZ" u="sng" dirty="0"/>
            </a:b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sz="4000" b="1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8786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BAF9642-E781-4684-AF13-840B3D404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Harmonogram: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A0194D7-AF00-422D-B073-EE88324DA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15 min: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/>
              <a:t>úvod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Brainstorming: označování nebezpečných míst na mapě.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Četba ukázky z deníku vojáka pro „navození atmosféry“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života na misi.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25 min: </a:t>
            </a:r>
            <a:r>
              <a:rPr lang="cs-CZ" b="1" dirty="0"/>
              <a:t>práce s pracovním listem</a:t>
            </a:r>
          </a:p>
          <a:p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 5 min </a:t>
            </a:r>
            <a:r>
              <a:rPr lang="cs-CZ" dirty="0"/>
              <a:t>zbylý čas na organizační záležitosti </a:t>
            </a:r>
          </a:p>
        </p:txBody>
      </p:sp>
    </p:spTree>
    <p:extLst>
      <p:ext uri="{BB962C8B-B14F-4D97-AF65-F5344CB8AC3E}">
        <p14:creationId xmlns:p14="http://schemas.microsoft.com/office/powerpoint/2010/main" xmlns="" val="2417883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26095BE-4530-4DA2-A378-D69FEA878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Úvodní aktivita: brainstorming</a:t>
            </a:r>
            <a:endParaRPr lang="cs-CZ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6571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xmlns="" id="{6B7E056D-05C0-44D4-BB06-2C6E37E32C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xmlns="" val="2023081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Obrázek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66059"/>
          </a:xfr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31B950C-8990-4F46-934B-1FB8755EB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Ukázka: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603EAEA-403F-43E3-A749-48260C3DE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dirty="0"/>
              <a:t>Poukazuje na nesvobodu vojáka – představuje nám jeho svět na misi.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Je bohatá na mluvu užívanou ve vojenském prostředí.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 Chceme na ní dokázat, že pokud není člověk členem této skupiny – je obtížné jejím    specifickým výrazům porozumět.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Takto žáky seznámíme s prostředím, s nímž budeme v hodině dále pracovat.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33812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0D0AEC8-E8B3-44B2-B87D-1CFD7D55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Pracovní list: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612CFDA-EB89-4AD7-A062-A024ED2D6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Skládá se ze tří dílčích úkolů: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  <a:t>Práce s textem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/>
              <a:t>Úkolem žáků je vyhledat </a:t>
            </a:r>
            <a:r>
              <a:rPr lang="cs-CZ" dirty="0" err="1" smtClean="0"/>
              <a:t>sociolektismy</a:t>
            </a:r>
            <a:r>
              <a:rPr lang="cs-CZ" dirty="0" smtClean="0"/>
              <a:t> užívané ve </a:t>
            </a:r>
            <a:r>
              <a:rPr lang="cs-CZ" dirty="0"/>
              <a:t>vojenském prostředí a dle kontextu odvodit jejich význam.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cs-CZ" b="1" u="sng" dirty="0" err="1">
                <a:solidFill>
                  <a:schemeClr val="accent6">
                    <a:lumMod val="75000"/>
                  </a:schemeClr>
                </a:solidFill>
              </a:rPr>
              <a:t>Spojovačka</a:t>
            </a:r>
            <a:endParaRPr lang="cs-CZ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/>
              <a:t>Žáci mají k </a:t>
            </a:r>
            <a:r>
              <a:rPr lang="cs-CZ" dirty="0" smtClean="0"/>
              <a:t>jednotlivým </a:t>
            </a:r>
            <a:r>
              <a:rPr lang="cs-CZ" dirty="0" err="1" smtClean="0"/>
              <a:t>sociolektismům</a:t>
            </a:r>
            <a:r>
              <a:rPr lang="cs-CZ" dirty="0" smtClean="0"/>
              <a:t> přiřadit </a:t>
            </a:r>
            <a:r>
              <a:rPr lang="cs-CZ" dirty="0"/>
              <a:t>jejich spisovný ekvivalent.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  <a:t>Křížovka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/>
              <a:t>Zde mají žáci naopak spisovné slovo nahradit </a:t>
            </a:r>
            <a:r>
              <a:rPr lang="cs-CZ" dirty="0" smtClean="0"/>
              <a:t>vhodným </a:t>
            </a:r>
            <a:r>
              <a:rPr lang="cs-CZ" dirty="0" err="1" smtClean="0"/>
              <a:t>sociolektismem</a:t>
            </a:r>
            <a:r>
              <a:rPr lang="cs-CZ" dirty="0" smtClean="0"/>
              <a:t>.</a:t>
            </a:r>
            <a:endParaRPr lang="cs-CZ" dirty="0"/>
          </a:p>
          <a:p>
            <a:pPr marL="1371600" lvl="2" indent="-457200">
              <a:buFont typeface="+mj-lt"/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284441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7F1BD1-5BCF-4791-8B6E-1E5A6528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1.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úkol – vyhledávání specifických výrazů vojenské mluvy v textu</a:t>
            </a:r>
            <a:endParaRPr lang="cs-CZ" sz="27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3C9DEE1-C65D-4AD3-B5E2-80674E486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15734" cy="529363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2900" dirty="0"/>
              <a:t>Zápis z deníku: 28. 2. 2010</a:t>
            </a:r>
          </a:p>
          <a:p>
            <a:pPr marL="0" indent="0">
              <a:buNone/>
            </a:pPr>
            <a:r>
              <a:rPr lang="cs-CZ" sz="2900" u="sng" dirty="0"/>
              <a:t>Má první patrola:</a:t>
            </a:r>
            <a:endParaRPr lang="cs-CZ" sz="2900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2900" dirty="0"/>
              <a:t>První místo, kde jsme zastavili, byla nově postavená </a:t>
            </a:r>
            <a:r>
              <a:rPr lang="cs-CZ" sz="2900" dirty="0" err="1"/>
              <a:t>mlíkárna</a:t>
            </a:r>
            <a:r>
              <a:rPr lang="cs-CZ" sz="2900" dirty="0"/>
              <a:t>. </a:t>
            </a:r>
            <a:r>
              <a:rPr lang="cs-CZ" sz="2900" dirty="0" err="1"/>
              <a:t>Autama</a:t>
            </a:r>
            <a:r>
              <a:rPr lang="cs-CZ" sz="2900" dirty="0"/>
              <a:t> s </a:t>
            </a:r>
            <a:r>
              <a:rPr lang="cs-CZ" sz="2900" dirty="0" err="1"/>
              <a:t>těžkejma</a:t>
            </a:r>
            <a:r>
              <a:rPr lang="cs-CZ" sz="2900" dirty="0"/>
              <a:t> </a:t>
            </a:r>
            <a:r>
              <a:rPr lang="cs-CZ" sz="2900" dirty="0" err="1"/>
              <a:t>zbraněma</a:t>
            </a:r>
            <a:r>
              <a:rPr lang="en-US" sz="2900" dirty="0"/>
              <a:t> </a:t>
            </a:r>
            <a:r>
              <a:rPr lang="en-US" sz="2900" dirty="0" err="1"/>
              <a:t>jsme</a:t>
            </a:r>
            <a:r>
              <a:rPr lang="en-US" sz="2900" dirty="0"/>
              <a:t> </a:t>
            </a:r>
            <a:r>
              <a:rPr lang="en-US" sz="2900" dirty="0" err="1"/>
              <a:t>vykryli</a:t>
            </a:r>
            <a:r>
              <a:rPr lang="en-US" sz="2900" dirty="0"/>
              <a:t> </a:t>
            </a:r>
            <a:r>
              <a:rPr lang="en-US" sz="2900" dirty="0" err="1"/>
              <a:t>hlavní</a:t>
            </a:r>
            <a:r>
              <a:rPr lang="en-US" sz="2900" dirty="0"/>
              <a:t> </a:t>
            </a:r>
            <a:r>
              <a:rPr lang="en-US" sz="2900" dirty="0" err="1"/>
              <a:t>směry</a:t>
            </a:r>
            <a:r>
              <a:rPr lang="en-US" sz="2900" dirty="0"/>
              <a:t>, ze </a:t>
            </a:r>
            <a:r>
              <a:rPr lang="en-US" sz="2900" dirty="0" err="1"/>
              <a:t>kterejch</a:t>
            </a:r>
            <a:r>
              <a:rPr lang="en-US" sz="2900" dirty="0"/>
              <a:t> </a:t>
            </a:r>
            <a:r>
              <a:rPr lang="en-US" sz="2900" dirty="0" err="1"/>
              <a:t>jsme</a:t>
            </a:r>
            <a:r>
              <a:rPr lang="en-US" sz="2900" dirty="0"/>
              <a:t> </a:t>
            </a:r>
            <a:r>
              <a:rPr lang="en-US" sz="2900" dirty="0" err="1"/>
              <a:t>předpokládali</a:t>
            </a:r>
            <a:r>
              <a:rPr lang="en-US" sz="2900" dirty="0"/>
              <a:t> </a:t>
            </a:r>
            <a:r>
              <a:rPr lang="en-US" sz="2900" dirty="0" err="1"/>
              <a:t>pravděpodobný</a:t>
            </a:r>
            <a:r>
              <a:rPr lang="en-US" sz="2900" dirty="0"/>
              <a:t> </a:t>
            </a:r>
            <a:r>
              <a:rPr lang="en-US" sz="2900" dirty="0" err="1"/>
              <a:t>problémy</a:t>
            </a:r>
            <a:r>
              <a:rPr lang="en-US" sz="2900" dirty="0"/>
              <a:t>. Pak se </a:t>
            </a:r>
            <a:r>
              <a:rPr lang="en-US" sz="2900" dirty="0" err="1"/>
              <a:t>sesedlo</a:t>
            </a:r>
            <a:r>
              <a:rPr lang="en-US" sz="2900" dirty="0"/>
              <a:t>, </a:t>
            </a:r>
            <a:r>
              <a:rPr lang="en-US" sz="2900" dirty="0" err="1"/>
              <a:t>prověřila</a:t>
            </a:r>
            <a:r>
              <a:rPr lang="en-US" sz="2900" dirty="0"/>
              <a:t> a </a:t>
            </a:r>
            <a:r>
              <a:rPr lang="en-US" sz="2900" dirty="0" err="1"/>
              <a:t>zajistila</a:t>
            </a:r>
            <a:r>
              <a:rPr lang="en-US" sz="2900" dirty="0"/>
              <a:t> se oblast a </a:t>
            </a:r>
            <a:r>
              <a:rPr lang="en-US" sz="2900" dirty="0" err="1"/>
              <a:t>objekt</a:t>
            </a:r>
            <a:r>
              <a:rPr lang="en-US" sz="2900" dirty="0"/>
              <a:t>. Od </a:t>
            </a:r>
            <a:r>
              <a:rPr lang="en-US" sz="2900" dirty="0" err="1"/>
              <a:t>Kláry</a:t>
            </a:r>
            <a:r>
              <a:rPr lang="en-US" sz="2900" dirty="0"/>
              <a:t> </a:t>
            </a:r>
            <a:r>
              <a:rPr lang="en-US" sz="2900" dirty="0" err="1"/>
              <a:t>jsem</a:t>
            </a:r>
            <a:r>
              <a:rPr lang="en-US" sz="2900" dirty="0"/>
              <a:t> se </a:t>
            </a:r>
            <a:r>
              <a:rPr lang="en-US" sz="2900" dirty="0" err="1"/>
              <a:t>nehnul</a:t>
            </a:r>
            <a:r>
              <a:rPr lang="en-US" sz="2900" dirty="0"/>
              <a:t> </a:t>
            </a:r>
            <a:r>
              <a:rPr lang="en-US" sz="2900" dirty="0" err="1"/>
              <a:t>na</a:t>
            </a:r>
            <a:r>
              <a:rPr lang="en-US" sz="2900" dirty="0"/>
              <a:t> </a:t>
            </a:r>
            <a:r>
              <a:rPr lang="en-US" sz="2900" dirty="0" err="1"/>
              <a:t>krok</a:t>
            </a:r>
            <a:r>
              <a:rPr lang="en-US" sz="2900" dirty="0"/>
              <a:t>. </a:t>
            </a:r>
            <a:r>
              <a:rPr lang="en-US" sz="2900" dirty="0" err="1"/>
              <a:t>Byla</a:t>
            </a:r>
            <a:r>
              <a:rPr lang="en-US" sz="2900" dirty="0"/>
              <a:t> </a:t>
            </a:r>
            <a:r>
              <a:rPr lang="en-US" sz="2900" dirty="0" err="1"/>
              <a:t>totiž</a:t>
            </a:r>
            <a:r>
              <a:rPr lang="en-US" sz="2900" dirty="0"/>
              <a:t> </a:t>
            </a:r>
            <a:r>
              <a:rPr lang="en-US" sz="2900" dirty="0" err="1"/>
              <a:t>můj</a:t>
            </a:r>
            <a:r>
              <a:rPr lang="en-US" sz="2900" dirty="0"/>
              <a:t> </a:t>
            </a:r>
            <a:r>
              <a:rPr lang="en-US" sz="2900" dirty="0" err="1"/>
              <a:t>batoh</a:t>
            </a:r>
            <a:r>
              <a:rPr lang="en-US" sz="2900" dirty="0"/>
              <a:t>. </a:t>
            </a:r>
            <a:endParaRPr lang="cs-CZ" sz="29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900" dirty="0" err="1"/>
              <a:t>Druhé</a:t>
            </a:r>
            <a:r>
              <a:rPr lang="en-US" sz="2900" dirty="0"/>
              <a:t> </a:t>
            </a:r>
            <a:r>
              <a:rPr lang="en-US" sz="2900" dirty="0" err="1"/>
              <a:t>místo</a:t>
            </a:r>
            <a:r>
              <a:rPr lang="en-US" sz="2900" dirty="0"/>
              <a:t>, </a:t>
            </a:r>
            <a:r>
              <a:rPr lang="en-US" sz="2900" dirty="0" err="1"/>
              <a:t>kam</a:t>
            </a:r>
            <a:r>
              <a:rPr lang="en-US" sz="2900" dirty="0"/>
              <a:t> </a:t>
            </a:r>
            <a:r>
              <a:rPr lang="en-US" sz="2900" dirty="0" err="1"/>
              <a:t>jsme</a:t>
            </a:r>
            <a:r>
              <a:rPr lang="en-US" sz="2900" dirty="0"/>
              <a:t> </a:t>
            </a:r>
            <a:r>
              <a:rPr lang="en-US" sz="2900" dirty="0" err="1"/>
              <a:t>zamířili</a:t>
            </a:r>
            <a:r>
              <a:rPr lang="en-US" sz="2900" dirty="0"/>
              <a:t>, </a:t>
            </a:r>
            <a:r>
              <a:rPr lang="en-US" sz="2900" dirty="0" err="1"/>
              <a:t>byl</a:t>
            </a:r>
            <a:r>
              <a:rPr lang="en-US" sz="2900" dirty="0"/>
              <a:t> </a:t>
            </a:r>
            <a:r>
              <a:rPr lang="en-US" sz="2900" dirty="0" err="1"/>
              <a:t>kus</a:t>
            </a:r>
            <a:r>
              <a:rPr lang="en-US" sz="2900" dirty="0"/>
              <a:t> pole, </a:t>
            </a:r>
            <a:r>
              <a:rPr lang="en-US" sz="2900" dirty="0" err="1"/>
              <a:t>kde</a:t>
            </a:r>
            <a:r>
              <a:rPr lang="en-US" sz="2900" dirty="0"/>
              <a:t> se v </a:t>
            </a:r>
            <a:r>
              <a:rPr lang="en-US" sz="2900" dirty="0" err="1"/>
              <a:t>budoucnu</a:t>
            </a:r>
            <a:r>
              <a:rPr lang="en-US" sz="2900" dirty="0"/>
              <a:t> </a:t>
            </a:r>
            <a:r>
              <a:rPr lang="en-US" sz="2900" dirty="0" err="1"/>
              <a:t>měl</a:t>
            </a:r>
            <a:r>
              <a:rPr lang="en-US" sz="2900" dirty="0"/>
              <a:t> </a:t>
            </a:r>
            <a:r>
              <a:rPr lang="en-US" sz="2900" dirty="0" err="1"/>
              <a:t>realizovat</a:t>
            </a:r>
            <a:r>
              <a:rPr lang="en-US" sz="2900" dirty="0"/>
              <a:t> </a:t>
            </a:r>
            <a:r>
              <a:rPr lang="en-US" sz="2900" dirty="0" err="1"/>
              <a:t>projekt</a:t>
            </a:r>
            <a:r>
              <a:rPr lang="en-US" sz="2900" dirty="0"/>
              <a:t> </a:t>
            </a:r>
            <a:r>
              <a:rPr lang="en-US" sz="2900" dirty="0" err="1"/>
              <a:t>výstavby</a:t>
            </a:r>
            <a:r>
              <a:rPr lang="en-US" sz="2900" dirty="0"/>
              <a:t> </a:t>
            </a:r>
            <a:r>
              <a:rPr lang="en-US" sz="2900" dirty="0" err="1"/>
              <a:t>mlíkárny</a:t>
            </a:r>
            <a:r>
              <a:rPr lang="en-US" sz="2900" dirty="0"/>
              <a:t> pro </a:t>
            </a:r>
            <a:r>
              <a:rPr lang="en-US" sz="2900" dirty="0" err="1"/>
              <a:t>celou</a:t>
            </a:r>
            <a:r>
              <a:rPr lang="en-US" sz="2900" dirty="0"/>
              <a:t> </a:t>
            </a:r>
            <a:r>
              <a:rPr lang="en-US" sz="2900" dirty="0" err="1"/>
              <a:t>vesnickou</a:t>
            </a:r>
            <a:r>
              <a:rPr lang="en-US" sz="2900" dirty="0"/>
              <a:t> </a:t>
            </a:r>
            <a:r>
              <a:rPr lang="en-US" sz="2900" dirty="0" err="1"/>
              <a:t>komunitu</a:t>
            </a:r>
            <a:r>
              <a:rPr lang="en-US" sz="2900" dirty="0"/>
              <a:t>. </a:t>
            </a:r>
            <a:r>
              <a:rPr lang="en-US" sz="2900" dirty="0" err="1"/>
              <a:t>Když</a:t>
            </a:r>
            <a:r>
              <a:rPr lang="en-US" sz="2900" dirty="0"/>
              <a:t> </a:t>
            </a:r>
            <a:r>
              <a:rPr lang="en-US" sz="2900" dirty="0" err="1"/>
              <a:t>jsem</a:t>
            </a:r>
            <a:r>
              <a:rPr lang="en-US" sz="2900" dirty="0"/>
              <a:t> po </a:t>
            </a:r>
            <a:r>
              <a:rPr lang="en-US" sz="2900" dirty="0" err="1"/>
              <a:t>sesednutí</a:t>
            </a:r>
            <a:r>
              <a:rPr lang="en-US" sz="2900" dirty="0"/>
              <a:t> </a:t>
            </a:r>
            <a:r>
              <a:rPr lang="en-US" sz="2900" dirty="0" err="1"/>
              <a:t>prověřoval</a:t>
            </a:r>
            <a:r>
              <a:rPr lang="en-US" sz="2900" dirty="0"/>
              <a:t> </a:t>
            </a:r>
            <a:r>
              <a:rPr lang="en-US" sz="2900" dirty="0" err="1"/>
              <a:t>pětku</a:t>
            </a:r>
            <a:r>
              <a:rPr lang="en-US" sz="2900" dirty="0"/>
              <a:t> </a:t>
            </a:r>
            <a:r>
              <a:rPr lang="en-US" sz="2900" dirty="0" err="1"/>
              <a:t>kolem</a:t>
            </a:r>
            <a:r>
              <a:rPr lang="en-US" sz="2900" dirty="0"/>
              <a:t> </a:t>
            </a:r>
            <a:r>
              <a:rPr lang="en-US" sz="2900" dirty="0" err="1"/>
              <a:t>našeho</a:t>
            </a:r>
            <a:r>
              <a:rPr lang="en-US" sz="2900" dirty="0"/>
              <a:t> </a:t>
            </a:r>
            <a:r>
              <a:rPr lang="en-US" sz="2900" dirty="0" err="1"/>
              <a:t>auta</a:t>
            </a:r>
            <a:r>
              <a:rPr lang="en-US" sz="2900" dirty="0"/>
              <a:t>, </a:t>
            </a:r>
            <a:r>
              <a:rPr lang="en-US" sz="2900" dirty="0" err="1"/>
              <a:t>krve</a:t>
            </a:r>
            <a:r>
              <a:rPr lang="en-US" sz="2900" dirty="0"/>
              <a:t> by se </a:t>
            </a:r>
            <a:r>
              <a:rPr lang="en-US" sz="2900" dirty="0" err="1"/>
              <a:t>ve</a:t>
            </a:r>
            <a:r>
              <a:rPr lang="en-US" sz="2900" dirty="0"/>
              <a:t> </a:t>
            </a:r>
            <a:r>
              <a:rPr lang="en-US" sz="2900" dirty="0" err="1"/>
              <a:t>mně</a:t>
            </a:r>
            <a:r>
              <a:rPr lang="en-US" sz="2900" dirty="0"/>
              <a:t> </a:t>
            </a:r>
            <a:r>
              <a:rPr lang="en-US" sz="2900" dirty="0" err="1"/>
              <a:t>nedořezal</a:t>
            </a:r>
            <a:r>
              <a:rPr lang="en-US" sz="2900" dirty="0"/>
              <a:t>. V </a:t>
            </a:r>
            <a:r>
              <a:rPr lang="en-US" sz="2900" dirty="0" err="1"/>
              <a:t>příkopu</a:t>
            </a:r>
            <a:r>
              <a:rPr lang="en-US" sz="2900" dirty="0"/>
              <a:t> u </a:t>
            </a:r>
            <a:r>
              <a:rPr lang="en-US" sz="2900" dirty="0" err="1"/>
              <a:t>cesty</a:t>
            </a:r>
            <a:r>
              <a:rPr lang="en-US" sz="2900" dirty="0"/>
              <a:t> </a:t>
            </a:r>
            <a:r>
              <a:rPr lang="en-US" sz="2900" dirty="0" err="1"/>
              <a:t>jsem</a:t>
            </a:r>
            <a:r>
              <a:rPr lang="en-US" sz="2900" dirty="0"/>
              <a:t> </a:t>
            </a:r>
            <a:r>
              <a:rPr lang="en-US" sz="2900" dirty="0" err="1"/>
              <a:t>totiž</a:t>
            </a:r>
            <a:r>
              <a:rPr lang="en-US" sz="2900" dirty="0"/>
              <a:t> </a:t>
            </a:r>
            <a:r>
              <a:rPr lang="en-US" sz="2900" dirty="0" err="1"/>
              <a:t>uviděl</a:t>
            </a:r>
            <a:r>
              <a:rPr lang="en-US" sz="2900" dirty="0"/>
              <a:t> </a:t>
            </a:r>
            <a:r>
              <a:rPr lang="en-US" sz="2900" dirty="0" err="1"/>
              <a:t>malý</a:t>
            </a:r>
            <a:r>
              <a:rPr lang="en-US" sz="2900" dirty="0"/>
              <a:t> </a:t>
            </a:r>
            <a:r>
              <a:rPr lang="en-US" sz="2900" dirty="0" err="1"/>
              <a:t>umělohmotný</a:t>
            </a:r>
            <a:r>
              <a:rPr lang="en-US" sz="2900" dirty="0"/>
              <a:t> </a:t>
            </a:r>
            <a:r>
              <a:rPr lang="en-US" sz="2900" dirty="0" err="1"/>
              <a:t>rád</a:t>
            </a:r>
            <a:r>
              <a:rPr lang="cs-CZ" sz="2900" dirty="0"/>
              <a:t>i</a:t>
            </a:r>
            <a:r>
              <a:rPr lang="en-US" sz="2900" dirty="0"/>
              <a:t>o </a:t>
            </a:r>
            <a:r>
              <a:rPr lang="en-US" sz="2900" dirty="0" err="1"/>
              <a:t>zabalený</a:t>
            </a:r>
            <a:r>
              <a:rPr lang="en-US" sz="2900" dirty="0"/>
              <a:t> v </a:t>
            </a:r>
            <a:r>
              <a:rPr lang="en-US" sz="2900" dirty="0" err="1"/>
              <a:t>igelitovým</a:t>
            </a:r>
            <a:r>
              <a:rPr lang="en-US" sz="2900" dirty="0"/>
              <a:t> </a:t>
            </a:r>
            <a:r>
              <a:rPr lang="en-US" sz="2900" dirty="0" err="1"/>
              <a:t>pytlíku</a:t>
            </a:r>
            <a:r>
              <a:rPr lang="en-US" sz="2900" dirty="0"/>
              <a:t>. </a:t>
            </a:r>
            <a:r>
              <a:rPr lang="en-US" sz="2900" dirty="0" err="1"/>
              <a:t>Nejdřív</a:t>
            </a:r>
            <a:r>
              <a:rPr lang="en-US" sz="2900" dirty="0"/>
              <a:t> </a:t>
            </a:r>
            <a:r>
              <a:rPr lang="en-US" sz="2900" dirty="0" err="1"/>
              <a:t>jsme</a:t>
            </a:r>
            <a:r>
              <a:rPr lang="en-US" sz="2900" dirty="0"/>
              <a:t> </a:t>
            </a:r>
            <a:r>
              <a:rPr lang="en-US" sz="2900" dirty="0" err="1"/>
              <a:t>na</a:t>
            </a:r>
            <a:r>
              <a:rPr lang="en-US" sz="2900" dirty="0"/>
              <a:t> to </a:t>
            </a:r>
            <a:r>
              <a:rPr lang="en-US" sz="2900" dirty="0" err="1"/>
              <a:t>upozornil</a:t>
            </a:r>
            <a:r>
              <a:rPr lang="en-US" sz="2900" dirty="0"/>
              <a:t> </a:t>
            </a:r>
            <a:r>
              <a:rPr lang="en-US" sz="2900" dirty="0" err="1"/>
              <a:t>velitele</a:t>
            </a:r>
            <a:r>
              <a:rPr lang="en-US" sz="2900" dirty="0"/>
              <a:t>, </a:t>
            </a:r>
            <a:r>
              <a:rPr lang="en-US" sz="2900" dirty="0" err="1"/>
              <a:t>který</a:t>
            </a:r>
            <a:r>
              <a:rPr lang="en-US" sz="2900" dirty="0"/>
              <a:t> </a:t>
            </a:r>
            <a:r>
              <a:rPr lang="en-US" sz="2900" dirty="0" err="1"/>
              <a:t>nakonec</a:t>
            </a:r>
            <a:r>
              <a:rPr lang="en-US" sz="2900" dirty="0"/>
              <a:t> </a:t>
            </a:r>
            <a:r>
              <a:rPr lang="en-US" sz="2900" dirty="0" err="1"/>
              <a:t>rozhodl</a:t>
            </a:r>
            <a:r>
              <a:rPr lang="en-US" sz="2900" dirty="0"/>
              <a:t>, </a:t>
            </a:r>
            <a:r>
              <a:rPr lang="en-US" sz="2900" dirty="0" err="1"/>
              <a:t>že</a:t>
            </a:r>
            <a:r>
              <a:rPr lang="en-US" sz="2900" dirty="0"/>
              <a:t> to </a:t>
            </a:r>
            <a:r>
              <a:rPr lang="en-US" sz="2900" dirty="0" err="1"/>
              <a:t>nepředstavuje</a:t>
            </a:r>
            <a:r>
              <a:rPr lang="en-US" sz="2900" dirty="0"/>
              <a:t> </a:t>
            </a:r>
            <a:r>
              <a:rPr lang="en-US" sz="2900" dirty="0" err="1"/>
              <a:t>bezprostřední</a:t>
            </a:r>
            <a:r>
              <a:rPr lang="en-US" sz="2900" dirty="0"/>
              <a:t> </a:t>
            </a:r>
            <a:r>
              <a:rPr lang="en-US" sz="2900" dirty="0" err="1"/>
              <a:t>hrozbu</a:t>
            </a:r>
            <a:r>
              <a:rPr lang="en-US" sz="2900" dirty="0"/>
              <a:t>, </a:t>
            </a:r>
            <a:r>
              <a:rPr lang="en-US" sz="2900" dirty="0" err="1"/>
              <a:t>byť</a:t>
            </a:r>
            <a:r>
              <a:rPr lang="en-US" sz="2900" dirty="0"/>
              <a:t> </a:t>
            </a:r>
            <a:r>
              <a:rPr lang="en-US" sz="2900" dirty="0" err="1"/>
              <a:t>zde</a:t>
            </a:r>
            <a:r>
              <a:rPr lang="en-US" sz="2900" dirty="0"/>
              <a:t> </a:t>
            </a:r>
            <a:r>
              <a:rPr lang="en-US" sz="2900" dirty="0" err="1"/>
              <a:t>bylo</a:t>
            </a:r>
            <a:r>
              <a:rPr lang="en-US" sz="2900" dirty="0"/>
              <a:t> </a:t>
            </a:r>
            <a:r>
              <a:rPr lang="en-US" sz="2900" dirty="0" err="1"/>
              <a:t>jasný</a:t>
            </a:r>
            <a:r>
              <a:rPr lang="en-US" sz="2900" dirty="0"/>
              <a:t>, </a:t>
            </a:r>
            <a:r>
              <a:rPr lang="en-US" sz="2900" dirty="0" err="1"/>
              <a:t>že</a:t>
            </a:r>
            <a:r>
              <a:rPr lang="en-US" sz="2900" dirty="0"/>
              <a:t> je to </a:t>
            </a:r>
            <a:r>
              <a:rPr lang="en-US" sz="2900" dirty="0" err="1"/>
              <a:t>možný</a:t>
            </a:r>
            <a:r>
              <a:rPr lang="en-US" sz="2900" dirty="0"/>
              <a:t> </a:t>
            </a:r>
            <a:r>
              <a:rPr lang="en-US" sz="2900" dirty="0" err="1"/>
              <a:t>komponet</a:t>
            </a:r>
            <a:r>
              <a:rPr lang="en-US" sz="2900" dirty="0"/>
              <a:t> </a:t>
            </a:r>
            <a:r>
              <a:rPr lang="en-US" sz="2900" dirty="0" err="1"/>
              <a:t>ajídýčka</a:t>
            </a:r>
            <a:r>
              <a:rPr lang="en-US" sz="2900" dirty="0"/>
              <a:t>. </a:t>
            </a:r>
            <a:r>
              <a:rPr lang="en-US" sz="2900" dirty="0" err="1"/>
              <a:t>Pořídili</a:t>
            </a:r>
            <a:r>
              <a:rPr lang="en-US" sz="2900" dirty="0"/>
              <a:t> </a:t>
            </a:r>
            <a:r>
              <a:rPr lang="en-US" sz="2900" dirty="0" err="1"/>
              <a:t>jsme</a:t>
            </a:r>
            <a:r>
              <a:rPr lang="en-US" sz="2900" dirty="0"/>
              <a:t> </a:t>
            </a:r>
            <a:r>
              <a:rPr lang="en-US" sz="2900" dirty="0" err="1"/>
              <a:t>fotky</a:t>
            </a:r>
            <a:r>
              <a:rPr lang="en-US" sz="2900" dirty="0"/>
              <a:t>, </a:t>
            </a:r>
            <a:r>
              <a:rPr lang="en-US" sz="2900" dirty="0" err="1"/>
              <a:t>nasedli</a:t>
            </a:r>
            <a:r>
              <a:rPr lang="en-US" sz="2900" dirty="0"/>
              <a:t> do </a:t>
            </a:r>
            <a:r>
              <a:rPr lang="cs-CZ" sz="2900" dirty="0"/>
              <a:t>popelnic</a:t>
            </a:r>
            <a:r>
              <a:rPr lang="en-US" sz="2900" dirty="0"/>
              <a:t> a </a:t>
            </a:r>
            <a:r>
              <a:rPr lang="en-US" sz="2900" dirty="0" err="1"/>
              <a:t>pokračovali</a:t>
            </a:r>
            <a:r>
              <a:rPr lang="en-US" sz="2900" dirty="0"/>
              <a:t> </a:t>
            </a:r>
            <a:r>
              <a:rPr lang="en-US" sz="2900" dirty="0" err="1"/>
              <a:t>dál</a:t>
            </a:r>
            <a:r>
              <a:rPr lang="en-US" sz="2900" dirty="0"/>
              <a:t>. Jen </a:t>
            </a:r>
            <a:r>
              <a:rPr lang="en-US" sz="2900" dirty="0" err="1"/>
              <a:t>jsem</a:t>
            </a:r>
            <a:r>
              <a:rPr lang="en-US" sz="2900" dirty="0"/>
              <a:t> </a:t>
            </a:r>
            <a:r>
              <a:rPr lang="en-US" sz="2900" dirty="0" err="1"/>
              <a:t>si</a:t>
            </a:r>
            <a:r>
              <a:rPr lang="en-US" sz="2900" dirty="0"/>
              <a:t> </a:t>
            </a:r>
            <a:r>
              <a:rPr lang="en-US" sz="2900" dirty="0" err="1"/>
              <a:t>říkal</a:t>
            </a:r>
            <a:r>
              <a:rPr lang="en-US" sz="2900" dirty="0"/>
              <a:t>, </a:t>
            </a:r>
            <a:r>
              <a:rPr lang="en-US" sz="2900" dirty="0" err="1"/>
              <a:t>že</a:t>
            </a:r>
            <a:r>
              <a:rPr lang="en-US" sz="2900" dirty="0"/>
              <a:t> </a:t>
            </a:r>
            <a:r>
              <a:rPr lang="en-US" sz="2900" dirty="0" err="1"/>
              <a:t>tohle</a:t>
            </a:r>
            <a:r>
              <a:rPr lang="en-US" sz="2900" dirty="0"/>
              <a:t> se </a:t>
            </a:r>
            <a:r>
              <a:rPr lang="en-US" sz="2900" dirty="0" err="1"/>
              <a:t>může</a:t>
            </a:r>
            <a:r>
              <a:rPr lang="en-US" sz="2900" dirty="0"/>
              <a:t> </a:t>
            </a:r>
            <a:r>
              <a:rPr lang="en-US" sz="2900" dirty="0" err="1"/>
              <a:t>stát</a:t>
            </a:r>
            <a:r>
              <a:rPr lang="en-US" sz="2900" dirty="0"/>
              <a:t> </a:t>
            </a:r>
            <a:r>
              <a:rPr lang="en-US" sz="2900" dirty="0" err="1"/>
              <a:t>jenom</a:t>
            </a:r>
            <a:r>
              <a:rPr lang="en-US" sz="2900" dirty="0"/>
              <a:t> </a:t>
            </a:r>
            <a:r>
              <a:rPr lang="en-US" sz="2900" dirty="0" err="1"/>
              <a:t>mně</a:t>
            </a:r>
            <a:r>
              <a:rPr lang="en-US" sz="2900" dirty="0"/>
              <a:t>. Na </a:t>
            </a:r>
            <a:r>
              <a:rPr lang="en-US" sz="2900" dirty="0" err="1"/>
              <a:t>první</a:t>
            </a:r>
            <a:r>
              <a:rPr lang="en-US" sz="2900" dirty="0"/>
              <a:t> </a:t>
            </a:r>
            <a:r>
              <a:rPr lang="en-US" sz="2900" dirty="0" err="1"/>
              <a:t>patrole</a:t>
            </a:r>
            <a:r>
              <a:rPr lang="en-US" sz="2900" dirty="0"/>
              <a:t> </a:t>
            </a:r>
            <a:r>
              <a:rPr lang="en-US" sz="2900" dirty="0" err="1"/>
              <a:t>vylezu</a:t>
            </a:r>
            <a:r>
              <a:rPr lang="en-US" sz="2900" dirty="0"/>
              <a:t> z </a:t>
            </a:r>
            <a:r>
              <a:rPr lang="en-US" sz="2900" dirty="0" err="1"/>
              <a:t>auta</a:t>
            </a:r>
            <a:r>
              <a:rPr lang="en-US" sz="2900" dirty="0"/>
              <a:t> a </a:t>
            </a:r>
            <a:r>
              <a:rPr lang="en-US" sz="2900" dirty="0" err="1"/>
              <a:t>hned</a:t>
            </a:r>
            <a:r>
              <a:rPr lang="en-US" sz="2900" dirty="0"/>
              <a:t> “</a:t>
            </a:r>
            <a:r>
              <a:rPr lang="en-US" sz="2900" dirty="0" err="1"/>
              <a:t>něco</a:t>
            </a:r>
            <a:r>
              <a:rPr lang="en-US" sz="2900" dirty="0"/>
              <a:t>” </a:t>
            </a:r>
            <a:r>
              <a:rPr lang="en-US" sz="2900" dirty="0" err="1"/>
              <a:t>najdu</a:t>
            </a:r>
            <a:r>
              <a:rPr lang="en-US" sz="2900" dirty="0"/>
              <a:t>. </a:t>
            </a:r>
            <a:endParaRPr lang="cs-CZ" sz="29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900" dirty="0"/>
              <a:t>Po </a:t>
            </a:r>
            <a:r>
              <a:rPr lang="en-US" sz="2900" dirty="0" err="1"/>
              <a:t>příjezdu</a:t>
            </a:r>
            <a:r>
              <a:rPr lang="en-US" sz="2900" dirty="0"/>
              <a:t> </a:t>
            </a:r>
            <a:r>
              <a:rPr lang="en-US" sz="2900" dirty="0" err="1"/>
              <a:t>na</a:t>
            </a:r>
            <a:r>
              <a:rPr lang="en-US" sz="2900" dirty="0"/>
              <a:t> </a:t>
            </a:r>
            <a:r>
              <a:rPr lang="en-US" sz="2900" dirty="0" err="1"/>
              <a:t>základnu</a:t>
            </a:r>
            <a:r>
              <a:rPr lang="en-US" sz="2900" dirty="0"/>
              <a:t> </a:t>
            </a:r>
            <a:r>
              <a:rPr lang="en-US" sz="2900" dirty="0" err="1"/>
              <a:t>jsme</a:t>
            </a:r>
            <a:r>
              <a:rPr lang="en-US" sz="2900" dirty="0"/>
              <a:t> </a:t>
            </a:r>
            <a:r>
              <a:rPr lang="en-US" sz="2900" dirty="0" err="1"/>
              <a:t>vybili</a:t>
            </a:r>
            <a:r>
              <a:rPr lang="en-US" sz="2900" dirty="0"/>
              <a:t> </a:t>
            </a:r>
            <a:r>
              <a:rPr lang="en-US" sz="2900" dirty="0" err="1"/>
              <a:t>zbraně</a:t>
            </a:r>
            <a:r>
              <a:rPr lang="en-US" sz="2900" dirty="0"/>
              <a:t> a </a:t>
            </a:r>
            <a:r>
              <a:rPr lang="en-US" sz="2900" dirty="0" err="1"/>
              <a:t>já</a:t>
            </a:r>
            <a:r>
              <a:rPr lang="en-US" sz="2900" dirty="0"/>
              <a:t> dal </a:t>
            </a:r>
            <a:r>
              <a:rPr lang="en-US" sz="2900" dirty="0" err="1"/>
              <a:t>svýmu</a:t>
            </a:r>
            <a:r>
              <a:rPr lang="en-US" sz="2900" dirty="0"/>
              <a:t> </a:t>
            </a:r>
            <a:r>
              <a:rPr lang="en-US" sz="2900" dirty="0" err="1"/>
              <a:t>medailonku</a:t>
            </a:r>
            <a:r>
              <a:rPr lang="en-US" sz="2900" dirty="0"/>
              <a:t> </a:t>
            </a:r>
            <a:r>
              <a:rPr lang="en-US" sz="2900" dirty="0" err="1"/>
              <a:t>pusu</a:t>
            </a:r>
            <a:r>
              <a:rPr lang="en-US" sz="2900" dirty="0"/>
              <a:t> a </a:t>
            </a:r>
            <a:r>
              <a:rPr lang="en-US" sz="2900" dirty="0" err="1"/>
              <a:t>poděkoval</a:t>
            </a:r>
            <a:r>
              <a:rPr lang="en-US" sz="2900" dirty="0"/>
              <a:t> mu za </a:t>
            </a:r>
            <a:r>
              <a:rPr lang="en-US" sz="2900" dirty="0" err="1"/>
              <a:t>ochranu</a:t>
            </a:r>
            <a:r>
              <a:rPr lang="en-US" sz="2900" dirty="0"/>
              <a:t>. </a:t>
            </a:r>
            <a:r>
              <a:rPr lang="en-US" sz="2900" dirty="0" err="1"/>
              <a:t>Velitel</a:t>
            </a:r>
            <a:r>
              <a:rPr lang="en-US" sz="2900" dirty="0"/>
              <a:t> patrol </a:t>
            </a:r>
            <a:r>
              <a:rPr lang="en-US" sz="2900" dirty="0" err="1"/>
              <a:t>si</a:t>
            </a:r>
            <a:r>
              <a:rPr lang="en-US" sz="2900" dirty="0"/>
              <a:t> </a:t>
            </a:r>
            <a:r>
              <a:rPr lang="en-US" sz="2900" dirty="0" err="1"/>
              <a:t>mě</a:t>
            </a:r>
            <a:r>
              <a:rPr lang="en-US" sz="2900" dirty="0"/>
              <a:t> </a:t>
            </a:r>
            <a:r>
              <a:rPr lang="en-US" sz="2900" dirty="0" err="1"/>
              <a:t>vzal</a:t>
            </a:r>
            <a:r>
              <a:rPr lang="en-US" sz="2900" dirty="0"/>
              <a:t> s </a:t>
            </a:r>
            <a:r>
              <a:rPr lang="en-US" sz="2900" dirty="0" err="1"/>
              <a:t>sebou</a:t>
            </a:r>
            <a:r>
              <a:rPr lang="en-US" sz="2900" dirty="0"/>
              <a:t> </a:t>
            </a:r>
            <a:r>
              <a:rPr lang="en-US" sz="2900" dirty="0" err="1"/>
              <a:t>na</a:t>
            </a:r>
            <a:r>
              <a:rPr lang="en-US" sz="2900" dirty="0"/>
              <a:t> </a:t>
            </a:r>
            <a:r>
              <a:rPr lang="en-US" sz="2900" dirty="0" err="1"/>
              <a:t>velitelství</a:t>
            </a:r>
            <a:r>
              <a:rPr lang="en-US" sz="2900" dirty="0"/>
              <a:t> a </a:t>
            </a:r>
            <a:r>
              <a:rPr lang="en-US" sz="2900" dirty="0" err="1"/>
              <a:t>šli</a:t>
            </a:r>
            <a:r>
              <a:rPr lang="en-US" sz="2900" dirty="0"/>
              <a:t> </a:t>
            </a:r>
            <a:r>
              <a:rPr lang="en-US" sz="2900" dirty="0" err="1"/>
              <a:t>jsme</a:t>
            </a:r>
            <a:r>
              <a:rPr lang="en-US" sz="2900" dirty="0"/>
              <a:t> tam </a:t>
            </a:r>
            <a:r>
              <a:rPr lang="en-US" sz="2900" dirty="0" err="1"/>
              <a:t>podat</a:t>
            </a:r>
            <a:r>
              <a:rPr lang="en-US" sz="2900" dirty="0"/>
              <a:t> </a:t>
            </a:r>
            <a:r>
              <a:rPr lang="en-US" sz="2900" dirty="0" err="1"/>
              <a:t>hlášení</a:t>
            </a:r>
            <a:r>
              <a:rPr lang="en-US" sz="2900" dirty="0"/>
              <a:t> o tom, co </a:t>
            </a:r>
            <a:r>
              <a:rPr lang="en-US" sz="2900" dirty="0" err="1"/>
              <a:t>všechno</a:t>
            </a:r>
            <a:r>
              <a:rPr lang="en-US" sz="2900" dirty="0"/>
              <a:t> se </a:t>
            </a:r>
            <a:r>
              <a:rPr lang="en-US" sz="2900" dirty="0" err="1"/>
              <a:t>stalo</a:t>
            </a:r>
            <a:r>
              <a:rPr lang="en-US" sz="2900" dirty="0"/>
              <a:t>. </a:t>
            </a:r>
            <a:r>
              <a:rPr lang="en-US" sz="2900" dirty="0" err="1"/>
              <a:t>Fotky</a:t>
            </a:r>
            <a:r>
              <a:rPr lang="en-US" sz="2900" dirty="0"/>
              <a:t> </a:t>
            </a:r>
            <a:r>
              <a:rPr lang="en-US" sz="2900" dirty="0" err="1"/>
              <a:t>podezřelýho</a:t>
            </a:r>
            <a:r>
              <a:rPr lang="en-US" sz="2900" dirty="0"/>
              <a:t> </a:t>
            </a:r>
            <a:r>
              <a:rPr lang="en-US" sz="2900" dirty="0" err="1"/>
              <a:t>nálezu</a:t>
            </a:r>
            <a:r>
              <a:rPr lang="en-US" sz="2900" dirty="0"/>
              <a:t> se </a:t>
            </a:r>
            <a:r>
              <a:rPr lang="en-US" sz="2900" dirty="0" err="1"/>
              <a:t>předaly</a:t>
            </a:r>
            <a:r>
              <a:rPr lang="en-US" sz="2900" dirty="0"/>
              <a:t> </a:t>
            </a:r>
            <a:r>
              <a:rPr lang="cs-CZ" sz="2900" dirty="0" err="1"/>
              <a:t>éó</a:t>
            </a:r>
            <a:r>
              <a:rPr lang="en-US" sz="2900" dirty="0" err="1"/>
              <a:t>ďákům</a:t>
            </a:r>
            <a:r>
              <a:rPr lang="en-US" sz="2900" dirty="0"/>
              <a:t>. </a:t>
            </a:r>
            <a:r>
              <a:rPr lang="en-US" sz="2900" dirty="0" err="1"/>
              <a:t>Výstup</a:t>
            </a:r>
            <a:r>
              <a:rPr lang="en-US" sz="2900" dirty="0"/>
              <a:t> z </a:t>
            </a:r>
            <a:r>
              <a:rPr lang="en-US" sz="2900" dirty="0" err="1"/>
              <a:t>toho</a:t>
            </a:r>
            <a:r>
              <a:rPr lang="en-US" sz="2900" dirty="0"/>
              <a:t> </a:t>
            </a:r>
            <a:r>
              <a:rPr lang="en-US" sz="2900" dirty="0" err="1"/>
              <a:t>byl</a:t>
            </a:r>
            <a:r>
              <a:rPr lang="en-US" sz="2900" dirty="0"/>
              <a:t> </a:t>
            </a:r>
            <a:r>
              <a:rPr lang="en-US" sz="2900" dirty="0" err="1"/>
              <a:t>takovej</a:t>
            </a:r>
            <a:r>
              <a:rPr lang="en-US" sz="2900" dirty="0"/>
              <a:t>, </a:t>
            </a:r>
            <a:r>
              <a:rPr lang="en-US" sz="2900" dirty="0" err="1"/>
              <a:t>že</a:t>
            </a:r>
            <a:r>
              <a:rPr lang="en-US" sz="2900" dirty="0"/>
              <a:t> se </a:t>
            </a:r>
            <a:r>
              <a:rPr lang="en-US" sz="2900" dirty="0" err="1"/>
              <a:t>pravděpodobně</a:t>
            </a:r>
            <a:r>
              <a:rPr lang="en-US" sz="2900" dirty="0"/>
              <a:t> </a:t>
            </a:r>
            <a:r>
              <a:rPr lang="en-US" sz="2900" dirty="0" err="1"/>
              <a:t>jednalo</a:t>
            </a:r>
            <a:r>
              <a:rPr lang="en-US" sz="2900" dirty="0"/>
              <a:t> o </a:t>
            </a:r>
            <a:r>
              <a:rPr lang="en-US" sz="2900" dirty="0" err="1"/>
              <a:t>volavku</a:t>
            </a:r>
            <a:r>
              <a:rPr lang="en-US" sz="2900" dirty="0"/>
              <a:t>. </a:t>
            </a:r>
            <a:r>
              <a:rPr lang="en-US" sz="2900" dirty="0" err="1"/>
              <a:t>Čili</a:t>
            </a:r>
            <a:r>
              <a:rPr lang="en-US" sz="2900" dirty="0"/>
              <a:t> </a:t>
            </a:r>
            <a:r>
              <a:rPr lang="en-US" sz="2900" dirty="0" err="1"/>
              <a:t>povstalci</a:t>
            </a:r>
            <a:r>
              <a:rPr lang="en-US" sz="2900" dirty="0"/>
              <a:t> </a:t>
            </a:r>
            <a:r>
              <a:rPr lang="en-US" sz="2900" dirty="0" err="1"/>
              <a:t>si</a:t>
            </a:r>
            <a:r>
              <a:rPr lang="en-US" sz="2900" dirty="0"/>
              <a:t> </a:t>
            </a:r>
            <a:r>
              <a:rPr lang="en-US" sz="2900" dirty="0" err="1"/>
              <a:t>chtěli</a:t>
            </a:r>
            <a:r>
              <a:rPr lang="en-US" sz="2900" dirty="0"/>
              <a:t> </a:t>
            </a:r>
            <a:r>
              <a:rPr lang="en-US" sz="2900" dirty="0" err="1"/>
              <a:t>prostě</a:t>
            </a:r>
            <a:r>
              <a:rPr lang="en-US" sz="2900" dirty="0"/>
              <a:t> </a:t>
            </a:r>
            <a:r>
              <a:rPr lang="en-US" sz="2900" dirty="0" err="1"/>
              <a:t>načíst</a:t>
            </a:r>
            <a:r>
              <a:rPr lang="en-US" sz="2900" dirty="0"/>
              <a:t> </a:t>
            </a:r>
            <a:r>
              <a:rPr lang="en-US" sz="2900" dirty="0" err="1"/>
              <a:t>naši</a:t>
            </a:r>
            <a:r>
              <a:rPr lang="en-US" sz="2900" dirty="0"/>
              <a:t> </a:t>
            </a:r>
            <a:r>
              <a:rPr lang="en-US" sz="2900" dirty="0" err="1"/>
              <a:t>taktiku</a:t>
            </a:r>
            <a:r>
              <a:rPr lang="en-US" sz="2900" dirty="0"/>
              <a:t> </a:t>
            </a:r>
            <a:r>
              <a:rPr lang="en-US" sz="2900" dirty="0" err="1"/>
              <a:t>při</a:t>
            </a:r>
            <a:r>
              <a:rPr lang="en-US" sz="2900" dirty="0"/>
              <a:t> </a:t>
            </a:r>
            <a:r>
              <a:rPr lang="en-US" sz="2900" dirty="0" err="1"/>
              <a:t>objevení</a:t>
            </a:r>
            <a:r>
              <a:rPr lang="en-US" sz="2900" dirty="0"/>
              <a:t> </a:t>
            </a:r>
            <a:r>
              <a:rPr lang="en-US" sz="2900" dirty="0" err="1"/>
              <a:t>podezřelýho</a:t>
            </a:r>
            <a:r>
              <a:rPr lang="en-US" sz="2900" dirty="0"/>
              <a:t> </a:t>
            </a:r>
            <a:r>
              <a:rPr lang="en-US" sz="2900" dirty="0" err="1"/>
              <a:t>předmětu</a:t>
            </a:r>
            <a:r>
              <a:rPr lang="en-US" sz="2900" dirty="0"/>
              <a:t>. </a:t>
            </a:r>
            <a:r>
              <a:rPr lang="en-US" sz="2900" dirty="0" err="1"/>
              <a:t>Byli</a:t>
            </a:r>
            <a:r>
              <a:rPr lang="en-US" sz="2900" dirty="0"/>
              <a:t> </a:t>
            </a:r>
            <a:r>
              <a:rPr lang="en-US" sz="2900" dirty="0" err="1"/>
              <a:t>jsme</a:t>
            </a:r>
            <a:r>
              <a:rPr lang="en-US" sz="2900" dirty="0"/>
              <a:t> </a:t>
            </a:r>
            <a:r>
              <a:rPr lang="en-US" sz="2900" dirty="0" err="1"/>
              <a:t>totiž</a:t>
            </a:r>
            <a:r>
              <a:rPr lang="en-US" sz="2900" dirty="0"/>
              <a:t> </a:t>
            </a:r>
            <a:r>
              <a:rPr lang="en-US" sz="2900" dirty="0" err="1"/>
              <a:t>nová</a:t>
            </a:r>
            <a:r>
              <a:rPr lang="en-US" sz="2900" dirty="0"/>
              <a:t> </a:t>
            </a:r>
            <a:r>
              <a:rPr lang="en-US" sz="2900" dirty="0" err="1"/>
              <a:t>jednotka</a:t>
            </a:r>
            <a:r>
              <a:rPr lang="en-US" sz="2900" dirty="0"/>
              <a:t> a </a:t>
            </a:r>
            <a:r>
              <a:rPr lang="en-US" sz="2900" dirty="0" err="1"/>
              <a:t>moc</a:t>
            </a:r>
            <a:r>
              <a:rPr lang="en-US" sz="2900" dirty="0"/>
              <a:t> </a:t>
            </a:r>
            <a:r>
              <a:rPr lang="en-US" sz="2900" dirty="0" err="1"/>
              <a:t>toho</a:t>
            </a:r>
            <a:r>
              <a:rPr lang="en-US" sz="2900" dirty="0"/>
              <a:t> o </a:t>
            </a:r>
            <a:r>
              <a:rPr lang="en-US" sz="2900" dirty="0" err="1"/>
              <a:t>nás</a:t>
            </a:r>
            <a:r>
              <a:rPr lang="en-US" sz="2900" dirty="0"/>
              <a:t> </a:t>
            </a:r>
            <a:r>
              <a:rPr lang="en-US" sz="2900" dirty="0" err="1"/>
              <a:t>nevěděli</a:t>
            </a:r>
            <a:r>
              <a:rPr lang="en-US" sz="2900" dirty="0"/>
              <a:t>.</a:t>
            </a:r>
            <a:endParaRPr lang="cs-CZ" sz="29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900" dirty="0"/>
              <a:t>A </a:t>
            </a:r>
            <a:r>
              <a:rPr lang="en-US" sz="2900" dirty="0" err="1"/>
              <a:t>ještě</a:t>
            </a:r>
            <a:r>
              <a:rPr lang="en-US" sz="2900" dirty="0"/>
              <a:t> </a:t>
            </a:r>
            <a:r>
              <a:rPr lang="en-US" sz="2900" dirty="0" err="1"/>
              <a:t>jedna</a:t>
            </a:r>
            <a:r>
              <a:rPr lang="en-US" sz="2900" dirty="0"/>
              <a:t> </a:t>
            </a:r>
            <a:r>
              <a:rPr lang="en-US" sz="2900" dirty="0" err="1"/>
              <a:t>věc</a:t>
            </a:r>
            <a:r>
              <a:rPr lang="en-US" sz="2900" dirty="0"/>
              <a:t>. </a:t>
            </a:r>
            <a:r>
              <a:rPr lang="en-US" sz="2900" dirty="0" err="1"/>
              <a:t>Při</a:t>
            </a:r>
            <a:r>
              <a:rPr lang="en-US" sz="2900" dirty="0"/>
              <a:t> </a:t>
            </a:r>
            <a:r>
              <a:rPr lang="en-US" sz="2900" dirty="0" err="1"/>
              <a:t>příjezdu</a:t>
            </a:r>
            <a:r>
              <a:rPr lang="en-US" sz="2900" dirty="0"/>
              <a:t> a </a:t>
            </a:r>
            <a:r>
              <a:rPr lang="en-US" sz="2900" dirty="0" err="1"/>
              <a:t>odjezdu</a:t>
            </a:r>
            <a:r>
              <a:rPr lang="en-US" sz="2900" dirty="0"/>
              <a:t> tam s </a:t>
            </a:r>
            <a:r>
              <a:rPr lang="en-US" sz="2900" dirty="0" err="1"/>
              <a:t>námi</a:t>
            </a:r>
            <a:r>
              <a:rPr lang="en-US" sz="2900" dirty="0"/>
              <a:t> </a:t>
            </a:r>
            <a:r>
              <a:rPr lang="en-US" sz="2900" dirty="0" err="1"/>
              <a:t>byli</a:t>
            </a:r>
            <a:r>
              <a:rPr lang="en-US" sz="2900" dirty="0"/>
              <a:t> </a:t>
            </a:r>
            <a:r>
              <a:rPr lang="en-US" sz="2900" dirty="0" err="1"/>
              <a:t>náš</a:t>
            </a:r>
            <a:r>
              <a:rPr lang="en-US" sz="2900" dirty="0"/>
              <a:t> padre </a:t>
            </a:r>
            <a:r>
              <a:rPr lang="en-US" sz="2900" dirty="0" err="1"/>
              <a:t>Vícha</a:t>
            </a:r>
            <a:r>
              <a:rPr lang="en-US" sz="2900" dirty="0"/>
              <a:t> a </a:t>
            </a:r>
            <a:r>
              <a:rPr lang="en-US" sz="2900" dirty="0" err="1"/>
              <a:t>psychouš</a:t>
            </a:r>
            <a:r>
              <a:rPr lang="en-US" sz="2900" dirty="0"/>
              <a:t> </a:t>
            </a:r>
            <a:r>
              <a:rPr lang="en-US" sz="2900" dirty="0" err="1"/>
              <a:t>Láďa</a:t>
            </a:r>
            <a:r>
              <a:rPr lang="en-US" sz="2900" dirty="0"/>
              <a:t> </a:t>
            </a:r>
            <a:r>
              <a:rPr lang="en-US" sz="2900" dirty="0" err="1"/>
              <a:t>Kabát</a:t>
            </a:r>
            <a:r>
              <a:rPr lang="en-US" sz="2900" dirty="0"/>
              <a:t>.</a:t>
            </a:r>
            <a:endParaRPr lang="cs-CZ" sz="29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900" dirty="0" err="1"/>
              <a:t>Taková</a:t>
            </a:r>
            <a:r>
              <a:rPr lang="en-US" sz="2900" dirty="0"/>
              <a:t> </a:t>
            </a:r>
            <a:r>
              <a:rPr lang="en-US" sz="2900" dirty="0" err="1"/>
              <a:t>tedy</a:t>
            </a:r>
            <a:r>
              <a:rPr lang="en-US" sz="2900" dirty="0"/>
              <a:t> </a:t>
            </a:r>
            <a:r>
              <a:rPr lang="en-US" sz="2900" dirty="0" err="1"/>
              <a:t>byla</a:t>
            </a:r>
            <a:r>
              <a:rPr lang="en-US" sz="2900" dirty="0"/>
              <a:t> </a:t>
            </a:r>
            <a:r>
              <a:rPr lang="en-US" sz="2900" dirty="0" err="1"/>
              <a:t>moje</a:t>
            </a:r>
            <a:r>
              <a:rPr lang="en-US" sz="2900" dirty="0"/>
              <a:t> </a:t>
            </a:r>
            <a:r>
              <a:rPr lang="en-US" sz="2900" dirty="0" err="1"/>
              <a:t>první</a:t>
            </a:r>
            <a:r>
              <a:rPr lang="en-US" sz="2900" dirty="0"/>
              <a:t> </a:t>
            </a:r>
            <a:r>
              <a:rPr lang="en-US" sz="2900" dirty="0" err="1"/>
              <a:t>patrola</a:t>
            </a:r>
            <a:r>
              <a:rPr lang="en-US" sz="2900" dirty="0"/>
              <a:t>. </a:t>
            </a:r>
            <a:r>
              <a:rPr lang="en-US" sz="2900" dirty="0" err="1"/>
              <a:t>Jsem</a:t>
            </a:r>
            <a:r>
              <a:rPr lang="en-US" sz="2900" dirty="0"/>
              <a:t> </a:t>
            </a:r>
            <a:r>
              <a:rPr lang="en-US" sz="2900" dirty="0" err="1"/>
              <a:t>zvědavej</a:t>
            </a:r>
            <a:r>
              <a:rPr lang="en-US" sz="2900" dirty="0"/>
              <a:t>, </a:t>
            </a:r>
            <a:r>
              <a:rPr lang="en-US" sz="2900" dirty="0" err="1"/>
              <a:t>jaký</a:t>
            </a:r>
            <a:r>
              <a:rPr lang="en-US" sz="2900" dirty="0"/>
              <a:t> </a:t>
            </a:r>
            <a:r>
              <a:rPr lang="en-US" sz="2900" dirty="0" err="1"/>
              <a:t>budou</a:t>
            </a:r>
            <a:r>
              <a:rPr lang="en-US" sz="2900" dirty="0"/>
              <a:t> ty </a:t>
            </a:r>
            <a:r>
              <a:rPr lang="en-US" sz="2900" dirty="0" err="1"/>
              <a:t>další</a:t>
            </a:r>
            <a:r>
              <a:rPr lang="en-US" sz="2900" dirty="0"/>
              <a:t>.</a:t>
            </a:r>
            <a:endParaRPr lang="cs-CZ" sz="29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92822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1223</Words>
  <Application>Microsoft Office PowerPoint</Application>
  <PresentationFormat>Vlastní</PresentationFormat>
  <Paragraphs>1148</Paragraphs>
  <Slides>20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Office</vt:lpstr>
      <vt:lpstr>Čeština ve válečné zóně</vt:lpstr>
      <vt:lpstr>Plán hodiny:</vt:lpstr>
      <vt:lpstr>Harmonogram:</vt:lpstr>
      <vt:lpstr>Úvodní aktivita: brainstorming</vt:lpstr>
      <vt:lpstr>Snímek 5</vt:lpstr>
      <vt:lpstr>Snímek 6</vt:lpstr>
      <vt:lpstr>Ukázka:</vt:lpstr>
      <vt:lpstr>Pracovní list:</vt:lpstr>
      <vt:lpstr>1. úkol – vyhledávání specifických výrazů vojenské mluvy v textu</vt:lpstr>
      <vt:lpstr>1. úkol:</vt:lpstr>
      <vt:lpstr>2. úkol:  Přiřaďte k jednotlivým sociolektismům jejich spisovný ekvivalent.</vt:lpstr>
      <vt:lpstr>3. úkol:</vt:lpstr>
      <vt:lpstr>3. úkol:</vt:lpstr>
      <vt:lpstr>3. úkol:</vt:lpstr>
      <vt:lpstr>3. úkol:</vt:lpstr>
      <vt:lpstr>3. úkol:</vt:lpstr>
      <vt:lpstr>3. úkol:</vt:lpstr>
      <vt:lpstr>3. úkol:</vt:lpstr>
      <vt:lpstr>3. úkol: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 ve válečné zóně</dc:title>
  <dc:creator>Monika Danielová</dc:creator>
  <cp:lastModifiedBy>user</cp:lastModifiedBy>
  <cp:revision>29</cp:revision>
  <dcterms:created xsi:type="dcterms:W3CDTF">2019-11-02T08:46:58Z</dcterms:created>
  <dcterms:modified xsi:type="dcterms:W3CDTF">2019-11-05T14:33:20Z</dcterms:modified>
</cp:coreProperties>
</file>