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5232" autoAdjust="0"/>
  </p:normalViewPr>
  <p:slideViewPr>
    <p:cSldViewPr snapToGrid="0">
      <p:cViewPr varScale="1">
        <p:scale>
          <a:sx n="111" d="100"/>
          <a:sy n="111" d="100"/>
        </p:scale>
        <p:origin x="-55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814955-C643-444C-BF6F-BA9DAC40D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E9DFB73-6978-4F31-957A-78F593C49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34CBC5D-A7F7-4B23-8D0B-8FD9CC42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1049553-AF7B-4F9C-BE0F-D412937A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9C7F1C2-9A22-41C4-9510-BCE87BE1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03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D54F70-A4FF-4D3E-BDAE-3C371909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86DA4F0-9552-4AB4-B05A-C9AAF2830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2ECAF83-3BCF-4EBD-9928-D8D6F45C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DDCDC0D-1C6F-48EB-B834-68FC437B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AE157CC-C1EB-496D-90EB-7C74AFFD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3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E3AB06C1-1608-4293-B383-D97DFB7C0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8F00EE0-6FCB-46D7-8DAA-7EE12FD84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5570223-0D66-4EFA-8D42-9CDC68F3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5D2DA64-6DF1-44F2-8CFE-2183AB03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1D5F81D-BF62-43F7-A5B3-B08919C4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82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EFB5CB-CC24-4090-809B-392CAA0D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19499B-0EC3-4AF1-92D0-E5CF812F9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70EF015-5C9F-42CB-B064-BFDAD3887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560825E-2D63-4AF4-83D9-D1B47A9F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83C47D5-D62F-43BD-B689-760FA0E5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57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FC36D7-86E2-4BCE-890D-C3848546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18FDA95-2BC8-4644-B0EA-6D0C3F631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298335-44FF-4E37-BAF9-095D7EBF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9E7365F-6569-48DD-8A61-4A72840A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6CD243D-FA5E-4174-B96C-3FFAB1936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675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E1B637-7AFE-40BB-8D69-F042A38D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6B8D76-C3D8-45A8-A14A-1AE267168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43B8427-A981-4663-A850-FEA19B8F8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2095FFE-A2AC-42DD-8402-18237234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254395F-3FBF-4BA5-AF41-7DF1034B7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BF223E-F4E7-4F62-98BB-2C676993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15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E2679C-9923-4B44-B6B3-BEEDA5F2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43D1200-8130-408A-8517-E538F91D1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30B438A-10D9-41F2-B439-443C88253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CA69A8BF-2E92-42C4-A2AE-6E0183D29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A2055795-3B7C-4856-A69C-6E12A93CE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84EAED1-1592-43D3-86F3-1EF54389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83B84702-FED7-491A-B262-E3E52FF0B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6B6E93D-5708-40E8-945D-A5847DA1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67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849D07-A57B-4C18-9D4A-A690633A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3EDFD36-7367-4AE0-B19F-00DAF221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299F1E1-FB1B-48A7-B732-7E26C783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D3E520C-56B7-40FB-AE3A-DE4C7DDB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49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A05D677-0CD5-4CC4-A23F-63BBD01C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84840AA7-5E7B-4E8B-B0A5-ECBC22BB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50651E3-C618-4886-A056-651F4BA8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844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E960FA-83B3-4501-B6B4-47FEC95F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ABD040D-F681-490C-9DEE-212B506A2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F285BC7-3175-4EDD-96B0-DB1E9842A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BB5670F-6717-4030-994F-F3734F7A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65C31F3-116B-4BA1-B2D5-0048ACE0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54FF4EE-67A0-48A5-9F18-97DF5DB4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11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BE71B9-CD9A-4ECC-9D7D-BBF46A60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28EECD0-66D7-4225-A6CE-8A20DE113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C08635C-B4D7-40E0-8C1B-36D3CE42F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FC853E0-87F8-4D88-A901-05FA6B55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3023343-3B20-4F81-9AAC-690893FF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8A39BF3-0E92-4814-87E5-18A0E53A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723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24D38E3-8431-48F9-B64F-B823177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2762DC0-D978-461B-8386-96B637C14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B72A5E9-8AA7-4E2E-870C-09417D4EE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6346E6-A17F-40F2-A806-29A2DF8A6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CFEF1D7-2CB7-4F50-85E7-118F6A267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177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nes.cz/zpravy/domaci/zapadonilska-horecka-cesko-nakaza.A180927_153532_domaci_jj?" TargetMode="External"/><Relationship Id="rId2" Type="http://schemas.openxmlformats.org/officeDocument/2006/relationships/hyperlink" Target="https://www.blesk.cz/clanek/zpravy-udalosti/567470/superhorecka-zabila-zenu-72-z-jizni-moravy-exoticka-nemoc-si-ji-nasla-doma.html?fbclid=IwAR11XMlS9GnB4tgSpZVlRlB7G94TW9Q8QwIIuImG4Hx4o-zMZAbN4L727yM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D89699-DB71-44D5-AC56-B4C4ED2A8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38" y="344653"/>
            <a:ext cx="9881324" cy="2115504"/>
          </a:xfrm>
        </p:spPr>
        <p:txBody>
          <a:bodyPr/>
          <a:lstStyle/>
          <a:p>
            <a:pPr algn="ctr"/>
            <a:r>
              <a:rPr lang="cs-CZ" sz="7000" b="1" dirty="0">
                <a:solidFill>
                  <a:schemeClr val="tx1"/>
                </a:solidFill>
                <a:latin typeface="Arial Black" panose="020B0A04020102020204" pitchFamily="34" charset="0"/>
                <a:cs typeface="Arabic Typesetting" panose="020B0604020202020204" pitchFamily="66" charset="-78"/>
              </a:rPr>
              <a:t>Svoboda volby </a:t>
            </a:r>
            <a:br>
              <a:rPr lang="cs-CZ" sz="7000" b="1" dirty="0">
                <a:solidFill>
                  <a:schemeClr val="tx1"/>
                </a:solidFill>
                <a:latin typeface="Arial Black" panose="020B0A04020102020204" pitchFamily="34" charset="0"/>
                <a:cs typeface="Arabic Typesetting" panose="020B0604020202020204" pitchFamily="66" charset="-78"/>
              </a:rPr>
            </a:br>
            <a:r>
              <a:rPr lang="cs-CZ" sz="7000" b="1" dirty="0">
                <a:solidFill>
                  <a:schemeClr val="tx1"/>
                </a:solidFill>
                <a:latin typeface="Arial Black" panose="020B0A04020102020204" pitchFamily="34" charset="0"/>
                <a:cs typeface="Arabic Typesetting" panose="020B0604020202020204" pitchFamily="66" charset="-78"/>
              </a:rPr>
              <a:t>v Čapkově dramatu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995EB673-F271-4A5C-A800-97EA917DB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5496704"/>
              </p:ext>
            </p:extLst>
          </p:nvPr>
        </p:nvGraphicFramePr>
        <p:xfrm>
          <a:off x="9271680" y="5364518"/>
          <a:ext cx="2229282" cy="112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282">
                  <a:extLst>
                    <a:ext uri="{9D8B030D-6E8A-4147-A177-3AD203B41FA5}">
                      <a16:colId xmlns:a16="http://schemas.microsoft.com/office/drawing/2014/main" xmlns="" val="1728150166"/>
                    </a:ext>
                  </a:extLst>
                </a:gridCol>
              </a:tblGrid>
              <a:tr h="37563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Adéla Hoblíková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8288843"/>
                  </a:ext>
                </a:extLst>
              </a:tr>
              <a:tr h="375630">
                <a:tc>
                  <a:txBody>
                    <a:bodyPr/>
                    <a:lstStyle/>
                    <a:p>
                      <a:r>
                        <a:rPr lang="cs-CZ" dirty="0"/>
                        <a:t>Jarmila Mádrová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6424541"/>
                  </a:ext>
                </a:extLst>
              </a:tr>
              <a:tr h="375630">
                <a:tc>
                  <a:txBody>
                    <a:bodyPr/>
                    <a:lstStyle/>
                    <a:p>
                      <a:r>
                        <a:rPr lang="cs-CZ" dirty="0"/>
                        <a:t>Kateřina </a:t>
                      </a:r>
                      <a:r>
                        <a:rPr lang="cs-CZ" dirty="0" err="1"/>
                        <a:t>Teglová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6500841"/>
                  </a:ext>
                </a:extLst>
              </a:tr>
            </a:tbl>
          </a:graphicData>
        </a:graphic>
      </p:graphicFrame>
      <p:pic>
        <p:nvPicPr>
          <p:cNvPr id="1026" name="Picture 2" descr="https://i.ytimg.com/vi/9v0MzOl4lcE/maxresdefault.jpg">
            <a:extLst>
              <a:ext uri="{FF2B5EF4-FFF2-40B4-BE49-F238E27FC236}">
                <a16:creationId xmlns:a16="http://schemas.microsoft.com/office/drawing/2014/main" xmlns="" id="{516B77C9-4772-40A0-9DC8-8725AF763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3152" y="2648164"/>
            <a:ext cx="5316347" cy="299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002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78A873-3557-4ADB-99FA-CC121076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Plán hodiny: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869B47-05E1-4473-AAD6-9ACA9558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655" y="1461580"/>
            <a:ext cx="10886630" cy="525114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3. ročník středních škol, téma je probíráno </a:t>
            </a:r>
            <a:r>
              <a:rPr lang="cs-CZ" dirty="0" smtClean="0"/>
              <a:t>více než 1 vyučovací hodinu</a:t>
            </a:r>
            <a:endParaRPr lang="cs-CZ" dirty="0"/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Předmět: </a:t>
            </a:r>
            <a:r>
              <a:rPr lang="cs-CZ" dirty="0"/>
              <a:t>Literatura 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Cíl: </a:t>
            </a:r>
            <a:r>
              <a:rPr lang="cs-CZ" dirty="0"/>
              <a:t>Schopnost interpretovat a analyzovat Čapkovu Bílou nemoc v aktuálních souvislostech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Klíčové kompetence: </a:t>
            </a:r>
          </a:p>
          <a:p>
            <a:pPr lvl="1"/>
            <a:r>
              <a:rPr lang="cs-CZ" dirty="0"/>
              <a:t>Komunikační kompetence</a:t>
            </a:r>
          </a:p>
          <a:p>
            <a:pPr lvl="1"/>
            <a:r>
              <a:rPr lang="cs-CZ" dirty="0"/>
              <a:t>Kompetence k učení</a:t>
            </a:r>
          </a:p>
          <a:p>
            <a:pPr lvl="1"/>
            <a:r>
              <a:rPr lang="cs-CZ" dirty="0"/>
              <a:t>Kompetence k řešení problémů</a:t>
            </a:r>
          </a:p>
          <a:p>
            <a:pPr lvl="1"/>
            <a:r>
              <a:rPr lang="cs-CZ" dirty="0"/>
              <a:t>Sociální a personální kompetence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Průřezová témata: </a:t>
            </a:r>
          </a:p>
          <a:p>
            <a:pPr lvl="1"/>
            <a:r>
              <a:rPr lang="cs-CZ" sz="2000" dirty="0"/>
              <a:t>Mediální výchova</a:t>
            </a:r>
          </a:p>
          <a:p>
            <a:pPr lvl="1"/>
            <a:r>
              <a:rPr lang="cs-CZ" sz="2000" dirty="0"/>
              <a:t>Osobnostní a sociální výchova </a:t>
            </a:r>
          </a:p>
          <a:p>
            <a:pPr lvl="1"/>
            <a:r>
              <a:rPr lang="cs-CZ" sz="2000" dirty="0"/>
              <a:t>Výchova k myšlení v evropských a globálních souvislostech</a:t>
            </a:r>
          </a:p>
        </p:txBody>
      </p:sp>
    </p:spTree>
    <p:extLst>
      <p:ext uri="{BB962C8B-B14F-4D97-AF65-F5344CB8AC3E}">
        <p14:creationId xmlns:p14="http://schemas.microsoft.com/office/powerpoint/2010/main" xmlns="" val="1880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AF9642-E781-4684-AF13-840B3D40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Harmonogram: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A0194D7-AF00-422D-B073-EE88324DA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15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min.: </a:t>
            </a:r>
            <a:r>
              <a:rPr lang="cs-CZ" b="1" dirty="0"/>
              <a:t>1. aktivita </a:t>
            </a:r>
            <a:r>
              <a:rPr lang="cs-CZ" dirty="0"/>
              <a:t>= skupinová práce s textem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10 min.: </a:t>
            </a:r>
            <a:r>
              <a:rPr lang="cs-CZ" b="1" dirty="0"/>
              <a:t>2. aktivita </a:t>
            </a:r>
            <a:r>
              <a:rPr lang="cs-CZ" dirty="0"/>
              <a:t>= aktualizace tématu, práce s novinovými články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15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min.: </a:t>
            </a:r>
            <a:r>
              <a:rPr lang="cs-CZ" b="1" dirty="0"/>
              <a:t>3. aktivita </a:t>
            </a:r>
            <a:r>
              <a:rPr lang="cs-CZ" dirty="0"/>
              <a:t>= řízená diskuze na popud filmové ukázky – morální </a:t>
            </a:r>
            <a:r>
              <a:rPr lang="cs-CZ" dirty="0" smtClean="0"/>
              <a:t>dilema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5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minut </a:t>
            </a:r>
            <a:r>
              <a:rPr lang="cs-CZ" sz="2800" dirty="0"/>
              <a:t>zbývá na organizační záležitosti a počítá se se zdržením u jednotlivých aktivit. </a:t>
            </a:r>
            <a:r>
              <a:rPr lang="cs-CZ" sz="2800" dirty="0">
                <a:sym typeface="Wingdings" panose="05000000000000000000" pitchFamily="2" charset="2"/>
              </a:rPr>
              <a:t>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41788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BE7D2C-3E36-4351-A1B5-0190C9B3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1. aktivita: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40B687B-0E85-4B5D-8CD7-C44E836CF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porozumět textu, analyzovat a interpretovat jej.</a:t>
            </a:r>
          </a:p>
          <a:p>
            <a:r>
              <a:rPr lang="cs-CZ" dirty="0"/>
              <a:t>Práce ve 3 členných skupinách</a:t>
            </a:r>
          </a:p>
          <a:p>
            <a:r>
              <a:rPr lang="cs-CZ" dirty="0"/>
              <a:t>Žáci dostanou krátkou ukázku z knihy</a:t>
            </a:r>
          </a:p>
          <a:p>
            <a:r>
              <a:rPr lang="cs-CZ" dirty="0"/>
              <a:t>Úkoly: 1) vepsat do rámečků témata nesvobody v daném úryvku </a:t>
            </a:r>
          </a:p>
          <a:p>
            <a:pPr marL="0" indent="0">
              <a:buNone/>
            </a:pPr>
            <a:r>
              <a:rPr lang="cs-CZ" dirty="0"/>
              <a:t>                 (co konkrétně ji omezuje)</a:t>
            </a:r>
          </a:p>
          <a:p>
            <a:pPr marL="0" indent="0">
              <a:buNone/>
            </a:pPr>
            <a:r>
              <a:rPr lang="cs-CZ" dirty="0"/>
              <a:t>               2) zamyslet se nad problémem v ukázce (viz. otázky)</a:t>
            </a:r>
          </a:p>
        </p:txBody>
      </p:sp>
      <p:pic>
        <p:nvPicPr>
          <p:cNvPr id="7" name="Obrázek 6" descr="Obsah obrázku text, láhev&#10;&#10;Popis byl vytvořen automaticky">
            <a:extLst>
              <a:ext uri="{FF2B5EF4-FFF2-40B4-BE49-F238E27FC236}">
                <a16:creationId xmlns:a16="http://schemas.microsoft.com/office/drawing/2014/main" xmlns="" id="{316A9955-5FE5-4E7F-A974-3F16C85F6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23" y="1352013"/>
            <a:ext cx="9714121" cy="466126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7C588FD-1B42-4AB0-A63F-EDF984D05611}"/>
              </a:ext>
            </a:extLst>
          </p:cNvPr>
          <p:cNvSpPr txBox="1"/>
          <p:nvPr/>
        </p:nvSpPr>
        <p:spPr>
          <a:xfrm>
            <a:off x="7639665" y="5582390"/>
            <a:ext cx="1671483" cy="43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FF0000"/>
                </a:solidFill>
              </a:rPr>
              <a:t> VYDÍRÁNÍ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5378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4AC2CE-DBED-4441-A93C-F3A91BB9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2. aktivita: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39788" y="1477963"/>
            <a:ext cx="5157787" cy="461673"/>
          </a:xfrm>
        </p:spPr>
        <p:txBody>
          <a:bodyPr>
            <a:normAutofit/>
          </a:bodyPr>
          <a:lstStyle/>
          <a:p>
            <a:r>
              <a:rPr lang="cs-CZ" sz="2600" b="0" dirty="0"/>
              <a:t>= aktualizace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B7175DF-3E3D-4F8B-A987-138185CC6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48873"/>
            <a:ext cx="5157787" cy="42407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	„</a:t>
            </a:r>
            <a:r>
              <a:rPr lang="cs-CZ" b="1" dirty="0" err="1"/>
              <a:t>Superhorečka</a:t>
            </a:r>
            <a:r>
              <a:rPr lang="cs-CZ" b="1" dirty="0"/>
              <a:t>“ zabila ženu (†72) z jižní Moravy. Exotická nemoc si ji našla doma</a:t>
            </a:r>
          </a:p>
          <a:p>
            <a:pPr>
              <a:buNone/>
            </a:pPr>
            <a:r>
              <a:rPr lang="cs-CZ" dirty="0"/>
              <a:t>	V Česku zemřel první člověk, který se nakazil </a:t>
            </a:r>
            <a:r>
              <a:rPr lang="cs-CZ" dirty="0" err="1"/>
              <a:t>západonilskou</a:t>
            </a:r>
            <a:r>
              <a:rPr lang="cs-CZ" dirty="0"/>
              <a:t> horečkou na území republiky. Jde seniorku (†72) z jižní Moravy, která nebyla v inkubační době v zahraničí, jak televizi Nova potvrdil ve čtvrtek náměstek ministra zdravotnictví Roman </a:t>
            </a:r>
            <a:r>
              <a:rPr lang="cs-CZ" dirty="0" err="1"/>
              <a:t>Prymula</a:t>
            </a:r>
            <a:r>
              <a:rPr lang="cs-CZ" dirty="0"/>
              <a:t>. Žena zemřela v srpnu v nemocnici, měla ale i další problémy. Podle lékaře nemoc přenáší v Evropě hojně rozšířený komár, takže nelze </a:t>
            </a:r>
            <a:r>
              <a:rPr lang="cs-CZ" dirty="0" err="1"/>
              <a:t>vyloučt</a:t>
            </a:r>
            <a:r>
              <a:rPr lang="cs-CZ" dirty="0"/>
              <a:t>, že případů bude více.</a:t>
            </a:r>
          </a:p>
          <a:p>
            <a:r>
              <a:rPr lang="cs-CZ" dirty="0">
                <a:hlinkClick r:id="rId2"/>
              </a:rPr>
              <a:t>https://www.blesk.cz/clanek/zpravy-udalosti/567470/superhorecka-zabila-zenu-72-z-jizni-moravy-exoticka-nemoc-si-ji-nasla-doma.html?fbclid=IwAR11XMlS9GnB4tgSpZVlRlB7G94TW9Q8QwIIuImG4Hx4o-zMZAbN4L727yM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172200" y="1828800"/>
            <a:ext cx="5183188" cy="4360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	</a:t>
            </a:r>
            <a:r>
              <a:rPr lang="cs-CZ" sz="2000" b="1" dirty="0"/>
              <a:t>V Česku se nakazili dva lidé </a:t>
            </a:r>
            <a:r>
              <a:rPr lang="cs-CZ" sz="2000" b="1" dirty="0" err="1"/>
              <a:t>západonilskou</a:t>
            </a:r>
            <a:r>
              <a:rPr lang="cs-CZ" sz="2000" b="1" dirty="0"/>
              <a:t> horečkou, seniorka zemřela</a:t>
            </a:r>
          </a:p>
          <a:p>
            <a:pPr>
              <a:buNone/>
            </a:pPr>
            <a:r>
              <a:rPr lang="cs-CZ" sz="2000" dirty="0"/>
              <a:t>	Na území České republiky se nakazili už dva lidé </a:t>
            </a:r>
            <a:r>
              <a:rPr lang="cs-CZ" sz="2000" dirty="0" err="1"/>
              <a:t>západonilskou</a:t>
            </a:r>
            <a:r>
              <a:rPr lang="cs-CZ" sz="2000" dirty="0"/>
              <a:t> horečkou. Virem se nakazila dvaasedmdesátiletá žena a muž ve věku okolo 50 let z jižní Moravy. Ministerstvo zdravotnictví ve čtvrtek uvedlo, že seniorka v srpnu zemřela, měla však i další vážné chronické problémy.</a:t>
            </a:r>
          </a:p>
          <a:p>
            <a:r>
              <a:rPr lang="cs-CZ" sz="2000" dirty="0">
                <a:hlinkClick r:id="rId3"/>
              </a:rPr>
              <a:t>https://www.idnes.cz/zpravy/domaci/zapadonilska-horecka-cesko-nakaza.A180927_153532_domaci_jj?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180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B56D00-787A-4739-9233-3513DD61A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aktivita: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410B9A5-9881-47B3-8101-D04D5251A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filmová </a:t>
            </a:r>
            <a:r>
              <a:rPr lang="cs-CZ" dirty="0"/>
              <a:t>ukázka -&gt; morální </a:t>
            </a:r>
            <a:r>
              <a:rPr lang="cs-CZ" dirty="0" smtClean="0"/>
              <a:t>dilema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2050" name="Picture 2" descr="Výsledek obrázku pro bílá nemoc fil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475" y="2281934"/>
            <a:ext cx="7670444" cy="4316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3121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originals/84/29/a1/8429a10c64e71cdb262bac2b37889240.jpg">
            <a:extLst>
              <a:ext uri="{FF2B5EF4-FFF2-40B4-BE49-F238E27FC236}">
                <a16:creationId xmlns:a16="http://schemas.microsoft.com/office/drawing/2014/main" xmlns="" id="{2F7DD2D7-C6DF-497D-B19E-A111507FC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5214" y="0"/>
            <a:ext cx="4567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8786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210</Words>
  <Application>Microsoft Office PowerPoint</Application>
  <PresentationFormat>Vlastní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Svoboda volby  v Čapkově dramatu </vt:lpstr>
      <vt:lpstr>Plán hodiny:</vt:lpstr>
      <vt:lpstr>Harmonogram:</vt:lpstr>
      <vt:lpstr>1. aktivita:</vt:lpstr>
      <vt:lpstr>2. aktivita:</vt:lpstr>
      <vt:lpstr>3. aktivita: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Svoboda volby  v Čapkově dramatu Bílá nemoc</dc:title>
  <dc:creator>Jarmila Mádrová</dc:creator>
  <cp:lastModifiedBy>Libor</cp:lastModifiedBy>
  <cp:revision>23</cp:revision>
  <dcterms:created xsi:type="dcterms:W3CDTF">2019-10-24T10:59:34Z</dcterms:created>
  <dcterms:modified xsi:type="dcterms:W3CDTF">2019-10-28T19:13:49Z</dcterms:modified>
</cp:coreProperties>
</file>