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61" r:id="rId4"/>
    <p:sldId id="300" r:id="rId5"/>
    <p:sldId id="301" r:id="rId6"/>
    <p:sldId id="302" r:id="rId7"/>
    <p:sldId id="283" r:id="rId8"/>
    <p:sldId id="282" r:id="rId9"/>
    <p:sldId id="284" r:id="rId10"/>
    <p:sldId id="285" r:id="rId11"/>
    <p:sldId id="286" r:id="rId12"/>
    <p:sldId id="262" r:id="rId13"/>
    <p:sldId id="303" r:id="rId14"/>
    <p:sldId id="273" r:id="rId15"/>
    <p:sldId id="272" r:id="rId16"/>
    <p:sldId id="274" r:id="rId17"/>
    <p:sldId id="275" r:id="rId18"/>
    <p:sldId id="276" r:id="rId19"/>
    <p:sldId id="277" r:id="rId20"/>
    <p:sldId id="304" r:id="rId21"/>
    <p:sldId id="296" r:id="rId22"/>
    <p:sldId id="263" r:id="rId23"/>
    <p:sldId id="305" r:id="rId24"/>
    <p:sldId id="306" r:id="rId25"/>
    <p:sldId id="291" r:id="rId26"/>
    <p:sldId id="295" r:id="rId27"/>
    <p:sldId id="294" r:id="rId28"/>
    <p:sldId id="307" r:id="rId29"/>
    <p:sldId id="308" r:id="rId30"/>
    <p:sldId id="289" r:id="rId31"/>
    <p:sldId id="309" r:id="rId32"/>
    <p:sldId id="269" r:id="rId33"/>
    <p:sldId id="268" r:id="rId34"/>
    <p:sldId id="297" r:id="rId35"/>
    <p:sldId id="298" r:id="rId36"/>
    <p:sldId id="299" r:id="rId37"/>
    <p:sldId id="258" r:id="rId3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5348B"/>
    <a:srgbClr val="9141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218" autoAdjust="0"/>
  </p:normalViewPr>
  <p:slideViewPr>
    <p:cSldViewPr>
      <p:cViewPr varScale="1">
        <p:scale>
          <a:sx n="92" d="100"/>
          <a:sy n="92" d="100"/>
        </p:scale>
        <p:origin x="-21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29BCE-9A3B-41D7-9683-860F116B11F2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6E014-93E7-4713-841D-4D9F255E17B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domaci/2607107-anketa-meli-se-cesi-vojensky-branit-agresi-nacistickeho-nemecka-po-mnichovu-1938" TargetMode="External"/><Relationship Id="rId7" Type="http://schemas.openxmlformats.org/officeDocument/2006/relationships/hyperlink" Target="https://ct24.ceskatelevize.cz/domaci/2607008-videl-jsem-slzy-v-ocich-generalu-pred-80-lety-se-benes-vzdal-mnichovskemu-verdiktu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t24.ceskatelevize.cz/domaci/2604335-mnichov-1938-zrada-co-nebyla-zradou" TargetMode="External"/><Relationship Id="rId5" Type="http://schemas.openxmlformats.org/officeDocument/2006/relationships/hyperlink" Target="https://ct24.ceskatelevize.cz/domaci/2543431-chamberlainuv-pokus-o-mir-vesel-do-ucebnic-jako-odstrasujici-priklad" TargetMode="External"/><Relationship Id="rId4" Type="http://schemas.openxmlformats.org/officeDocument/2006/relationships/hyperlink" Target="https://ct24.ceskatelevize.cz/domaci/2594866-podivejte-se-jak-ceskoslovensko-dopadlo-kdyby-se-nevzdalo-bez-boje-dokumentarni-fikc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https://ct24.ceskatelevize.cz/domaci/2607107-anketa-meli-se-cesi-vojensky-branit-agresi-nacistickeho-nemecka-po-mnichovu-1938</a:t>
            </a:r>
            <a:endParaRPr lang="cs-CZ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https://ct24.ceskatelevize.cz/domaci/2594866-podivejte-se-jak-ceskoslovensko-dopadlo-kdyby-se-nevzdalo-bez-boje-dokumentarni-fikce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https://ct24.ceskatelevize.cz/domaci/2543431-chamberlainuv-pokus-o-mir-vesel-do-ucebnic-jako-odstrasujici-priklad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https://ct24.ceskatelevize.cz/domaci/2604335-mnichov-1938-zrada-co-nebyla-zradou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https://ct24.ceskatelevize.cz/domaci/2607008-videl-jsem-slzy-v-ocich-generalu-pred-80-lety-se-benes-vzdal-mnichovskemu-verdiktu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014-93E7-4713-841D-4D9F255E17BF}" type="slidenum">
              <a:rPr lang="cs-CZ" smtClean="0"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https://www.respekt.cz/tydenik/2018/38/anketa-meli-se-cechoslovaci-v-roce-1938-branit-pokud-ano-jak-by-to-cesky-narod-promenilo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6E014-93E7-4713-841D-4D9F255E17BF}" type="slidenum">
              <a:rPr lang="cs-CZ" smtClean="0"/>
              <a:t>27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772400" cy="821953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75348B"/>
                </a:solidFill>
                <a:latin typeface="Helvetica" pitchFamily="2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64807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75348B"/>
                </a:solidFill>
                <a:latin typeface="Helvetic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pPr>
              <a:defRPr/>
            </a:pPr>
            <a:fld id="{3F185C2F-D6C1-436A-BA49-F8D5F0E70E1A}" type="datetimeFigureOut">
              <a:rPr lang="cs-CZ"/>
              <a:pPr>
                <a:defRPr/>
              </a:pPr>
              <a:t>24.10.2018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76139-CC8A-4BC3-BA1F-21EFA084B13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067128" cy="100811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5348B"/>
                </a:solidFill>
                <a:latin typeface="Helvetica" pitchFamily="2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75348B"/>
              </a:buClr>
              <a:defRPr>
                <a:latin typeface="Helvetica" pitchFamily="2" charset="0"/>
              </a:defRPr>
            </a:lvl1pPr>
            <a:lvl2pPr>
              <a:buClr>
                <a:srgbClr val="75348B"/>
              </a:buClr>
              <a:defRPr>
                <a:latin typeface="Helvetica" pitchFamily="2" charset="0"/>
              </a:defRPr>
            </a:lvl2pPr>
            <a:lvl3pPr>
              <a:buClr>
                <a:srgbClr val="75348B"/>
              </a:buClr>
              <a:defRPr>
                <a:latin typeface="Helvetica" pitchFamily="2" charset="0"/>
              </a:defRPr>
            </a:lvl3pPr>
            <a:lvl4pPr>
              <a:buClr>
                <a:srgbClr val="75348B"/>
              </a:buClr>
              <a:defRPr>
                <a:latin typeface="Helvetica" pitchFamily="2" charset="0"/>
              </a:defRPr>
            </a:lvl4pPr>
            <a:lvl5pPr>
              <a:buClr>
                <a:srgbClr val="75348B"/>
              </a:buClr>
              <a:defRPr>
                <a:latin typeface="Helvetica" pitchFamily="2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5FCF-30DF-457F-8527-E0C659B6AB63}" type="datetimeFigureOut">
              <a:rPr lang="cs-CZ"/>
              <a:pPr>
                <a:defRPr/>
              </a:pPr>
              <a:t>24.10.2018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61A19-F37D-4E83-9342-253BC8BD561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56792"/>
            <a:ext cx="2057400" cy="4569371"/>
          </a:xfrm>
        </p:spPr>
        <p:txBody>
          <a:bodyPr vert="eaVert">
            <a:normAutofit/>
          </a:bodyPr>
          <a:lstStyle>
            <a:lvl1pPr algn="ctr">
              <a:defRPr sz="3600">
                <a:solidFill>
                  <a:srgbClr val="75348B"/>
                </a:solidFill>
                <a:latin typeface="Helvetica" pitchFamily="2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6019800" cy="4569371"/>
          </a:xfrm>
        </p:spPr>
        <p:txBody>
          <a:bodyPr vert="eaVert"/>
          <a:lstStyle>
            <a:lvl1pPr>
              <a:buClr>
                <a:srgbClr val="75348B"/>
              </a:buClr>
              <a:defRPr>
                <a:latin typeface="Helvetica" pitchFamily="2" charset="0"/>
              </a:defRPr>
            </a:lvl1pPr>
            <a:lvl2pPr>
              <a:buClr>
                <a:srgbClr val="75348B"/>
              </a:buClr>
              <a:defRPr>
                <a:latin typeface="Helvetica" pitchFamily="2" charset="0"/>
              </a:defRPr>
            </a:lvl2pPr>
            <a:lvl3pPr>
              <a:buClr>
                <a:srgbClr val="75348B"/>
              </a:buClr>
              <a:defRPr>
                <a:latin typeface="Helvetica" pitchFamily="2" charset="0"/>
              </a:defRPr>
            </a:lvl3pPr>
            <a:lvl4pPr>
              <a:buClr>
                <a:srgbClr val="75348B"/>
              </a:buClr>
              <a:defRPr>
                <a:latin typeface="Helvetica" pitchFamily="2" charset="0"/>
              </a:defRPr>
            </a:lvl4pPr>
            <a:lvl5pPr>
              <a:buClr>
                <a:srgbClr val="75348B"/>
              </a:buClr>
              <a:defRPr>
                <a:latin typeface="Helvetica" pitchFamily="2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BEDC-E641-4BBB-A290-55060421A475}" type="datetimeFigureOut">
              <a:rPr lang="cs-CZ"/>
              <a:pPr>
                <a:defRPr/>
              </a:pPr>
              <a:t>24.10.2018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D254A-83AC-4CFF-B1DB-2DE96E7446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067128" cy="1008112"/>
          </a:xfrm>
        </p:spPr>
        <p:txBody>
          <a:bodyPr>
            <a:normAutofit/>
          </a:bodyPr>
          <a:lstStyle>
            <a:lvl1pPr algn="l">
              <a:defRPr sz="3600" b="0" baseline="0">
                <a:solidFill>
                  <a:srgbClr val="75348B"/>
                </a:solidFill>
                <a:latin typeface="Helvetica" pitchFamily="2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8313" y="1628800"/>
            <a:ext cx="8280400" cy="4608512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A383-F465-4740-8957-D8D5BBBD3FC5}" type="datetimeFigureOut">
              <a:rPr lang="cs-CZ"/>
              <a:pPr>
                <a:defRPr/>
              </a:pPr>
              <a:t>24.10.2018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1F86C1C-2E53-4719-8BDE-FD6EDD4293F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Helvetica" pitchFamily="2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9D58-9AF3-4254-A5BC-C1DB695671A3}" type="datetimeFigureOut">
              <a:rPr lang="cs-CZ"/>
              <a:pPr>
                <a:defRPr/>
              </a:pPr>
              <a:t>24.10.2018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6B3F8-0624-4D12-831B-7909C4F8924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067128" cy="100811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030A0"/>
                </a:solidFill>
                <a:latin typeface="Helvetica" pitchFamily="2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75348B"/>
              </a:buClr>
              <a:defRPr sz="2800">
                <a:latin typeface="Helvetica" pitchFamily="2" charset="0"/>
              </a:defRPr>
            </a:lvl1pPr>
            <a:lvl2pPr>
              <a:buClr>
                <a:srgbClr val="75348B"/>
              </a:buClr>
              <a:defRPr sz="2400">
                <a:latin typeface="Helvetica" pitchFamily="2" charset="0"/>
              </a:defRPr>
            </a:lvl2pPr>
            <a:lvl3pPr>
              <a:buClr>
                <a:srgbClr val="75348B"/>
              </a:buClr>
              <a:defRPr sz="2000">
                <a:latin typeface="Helvetica" pitchFamily="2" charset="0"/>
              </a:defRPr>
            </a:lvl3pPr>
            <a:lvl4pPr>
              <a:buClr>
                <a:srgbClr val="75348B"/>
              </a:buClr>
              <a:defRPr sz="1800">
                <a:latin typeface="Helvetica" pitchFamily="2" charset="0"/>
              </a:defRPr>
            </a:lvl4pPr>
            <a:lvl5pPr>
              <a:buClr>
                <a:srgbClr val="75348B"/>
              </a:buClr>
              <a:defRPr sz="1800">
                <a:latin typeface="Helvetica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75348B"/>
              </a:buClr>
              <a:defRPr sz="2800">
                <a:latin typeface="Helvetica" pitchFamily="2" charset="0"/>
              </a:defRPr>
            </a:lvl1pPr>
            <a:lvl2pPr>
              <a:buClr>
                <a:srgbClr val="75348B"/>
              </a:buClr>
              <a:defRPr sz="2400">
                <a:latin typeface="Helvetica" pitchFamily="2" charset="0"/>
              </a:defRPr>
            </a:lvl2pPr>
            <a:lvl3pPr>
              <a:buClr>
                <a:srgbClr val="75348B"/>
              </a:buClr>
              <a:defRPr sz="2000">
                <a:latin typeface="Helvetica" pitchFamily="2" charset="0"/>
              </a:defRPr>
            </a:lvl3pPr>
            <a:lvl4pPr>
              <a:buClr>
                <a:srgbClr val="75348B"/>
              </a:buClr>
              <a:defRPr sz="1800">
                <a:latin typeface="Helvetica" pitchFamily="2" charset="0"/>
              </a:defRPr>
            </a:lvl4pPr>
            <a:lvl5pPr>
              <a:buClr>
                <a:srgbClr val="75348B"/>
              </a:buClr>
              <a:defRPr sz="1800">
                <a:latin typeface="Helvetica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45DD-EEF5-4455-8A59-FAF23F943AE4}" type="datetimeFigureOut">
              <a:rPr lang="cs-CZ"/>
              <a:pPr>
                <a:defRPr/>
              </a:pPr>
              <a:t>24.10.2018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81FF5-1693-474A-BCE8-9F5523A9E41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067128" cy="100811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030A0"/>
                </a:solidFill>
                <a:latin typeface="Helvetica" pitchFamily="2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7030A0"/>
              </a:buClr>
              <a:defRPr sz="2400">
                <a:latin typeface="Helvetica" pitchFamily="2" charset="0"/>
              </a:defRPr>
            </a:lvl1pPr>
            <a:lvl2pPr>
              <a:buClr>
                <a:srgbClr val="7030A0"/>
              </a:buClr>
              <a:defRPr sz="2000">
                <a:latin typeface="Helvetica" pitchFamily="2" charset="0"/>
              </a:defRPr>
            </a:lvl2pPr>
            <a:lvl3pPr>
              <a:buClr>
                <a:srgbClr val="7030A0"/>
              </a:buClr>
              <a:defRPr sz="1800">
                <a:latin typeface="Helvetica" pitchFamily="2" charset="0"/>
              </a:defRPr>
            </a:lvl3pPr>
            <a:lvl4pPr>
              <a:buClr>
                <a:srgbClr val="7030A0"/>
              </a:buClr>
              <a:defRPr sz="1600">
                <a:latin typeface="Helvetica" pitchFamily="2" charset="0"/>
              </a:defRPr>
            </a:lvl4pPr>
            <a:lvl5pPr>
              <a:buClr>
                <a:srgbClr val="7030A0"/>
              </a:buClr>
              <a:defRPr sz="1600">
                <a:latin typeface="Helvetica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7030A0"/>
              </a:buClr>
              <a:defRPr sz="2400">
                <a:latin typeface="Helvetica" pitchFamily="2" charset="0"/>
              </a:defRPr>
            </a:lvl1pPr>
            <a:lvl2pPr>
              <a:buClr>
                <a:srgbClr val="7030A0"/>
              </a:buClr>
              <a:defRPr sz="2000">
                <a:latin typeface="Helvetica" pitchFamily="2" charset="0"/>
              </a:defRPr>
            </a:lvl2pPr>
            <a:lvl3pPr>
              <a:buClr>
                <a:srgbClr val="7030A0"/>
              </a:buClr>
              <a:defRPr sz="1800">
                <a:latin typeface="Helvetica" pitchFamily="2" charset="0"/>
              </a:defRPr>
            </a:lvl3pPr>
            <a:lvl4pPr>
              <a:buClr>
                <a:srgbClr val="7030A0"/>
              </a:buClr>
              <a:defRPr sz="1600">
                <a:latin typeface="Helvetica" pitchFamily="2" charset="0"/>
              </a:defRPr>
            </a:lvl4pPr>
            <a:lvl5pPr>
              <a:buClr>
                <a:srgbClr val="7030A0"/>
              </a:buClr>
              <a:defRPr sz="1600">
                <a:latin typeface="Helvetica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8BCF9-3A7D-4660-9EA7-708A4AACA8AF}" type="datetimeFigureOut">
              <a:rPr lang="cs-CZ"/>
              <a:pPr>
                <a:defRPr/>
              </a:pPr>
              <a:t>24.10.2018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C40A0-177E-4C09-BF88-1C3BF01AB61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067128" cy="100811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030A0"/>
                </a:solidFill>
                <a:latin typeface="Helvetica" pitchFamily="2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87D90-ACDF-4C1C-965E-83378D3CFDE7}" type="datetimeFigureOut">
              <a:rPr lang="cs-CZ"/>
              <a:pPr>
                <a:defRPr/>
              </a:pPr>
              <a:t>24.10.2018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B09BE-2858-43CA-B177-7BE1E4EBCD5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C020-256F-40EC-AF2A-383DDC1CBD83}" type="datetimeFigureOut">
              <a:rPr lang="cs-CZ"/>
              <a:pPr>
                <a:defRPr/>
              </a:pPr>
              <a:t>24.10.2018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7B4EF-5783-4CE6-B25C-0D929E9B7E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0" y="1052736"/>
            <a:ext cx="3754760" cy="507342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B437-5D35-451E-958B-19D7B5A9B0C0}" type="datetimeFigureOut">
              <a:rPr lang="cs-CZ"/>
              <a:pPr>
                <a:defRPr/>
              </a:pPr>
              <a:t>24.10.2018</a:t>
            </a:fld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11876-094B-4C09-A8D4-30476825E8D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Helvetica" pitchFamily="2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76672"/>
            <a:ext cx="5486400" cy="425090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B1941-96C2-4F89-8294-10EBD1603F02}" type="datetimeFigureOut">
              <a:rPr lang="cs-CZ"/>
              <a:pPr>
                <a:defRPr/>
              </a:pPr>
              <a:t>24.10.2018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9B06-132C-4D38-A0C6-00551829611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619250" y="404813"/>
            <a:ext cx="7067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4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pPr>
              <a:defRPr/>
            </a:pPr>
            <a:fld id="{F6E7FB44-CEF2-4BA0-99E1-EB283D45DF91}" type="datetimeFigureOut">
              <a:rPr lang="cs-CZ"/>
              <a:pPr>
                <a:defRPr/>
              </a:pPr>
              <a:t>24.10.2018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44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44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B0368685-8E85-4735-81BE-BFD3916AADD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5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75348B"/>
          </a:solidFill>
          <a:latin typeface="Helvetica" pitchFamily="2" charset="0"/>
          <a:ea typeface="+mj-ea"/>
          <a:cs typeface="Helvetica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5348B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5348B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5348B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5348B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5348B"/>
          </a:solidFill>
          <a:latin typeface="Helvetica" panose="020B0604020202020204" pitchFamily="34" charset="0"/>
          <a:cs typeface="Helvetica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5348B"/>
          </a:solidFill>
          <a:latin typeface="Helvetica" panose="020B0604020202020204" pitchFamily="34" charset="0"/>
          <a:cs typeface="Helvetica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5348B"/>
          </a:solidFill>
          <a:latin typeface="Helvetica" panose="020B0604020202020204" pitchFamily="34" charset="0"/>
          <a:cs typeface="Helvetica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5348B"/>
          </a:solidFill>
          <a:latin typeface="Helvetica" panose="020B0604020202020204" pitchFamily="34" charset="0"/>
          <a:cs typeface="Helvetica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5348B"/>
        </a:buClr>
        <a:buFont typeface="Arial" charset="0"/>
        <a:buChar char="•"/>
        <a:defRPr sz="3200" kern="1200">
          <a:solidFill>
            <a:schemeClr val="tx1"/>
          </a:solidFill>
          <a:latin typeface="Helvetica" pitchFamily="2" charset="0"/>
          <a:ea typeface="+mn-ea"/>
          <a:cs typeface="Helvetica" pitchFamily="2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5348B"/>
        </a:buClr>
        <a:buFont typeface="Arial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Helvetica" pitchFamily="2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5348B"/>
        </a:buClr>
        <a:buFont typeface="Arial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Helvetica" pitchFamily="2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5348B"/>
        </a:buClr>
        <a:buFont typeface="Arial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Helvetica" pitchFamily="2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5348B"/>
        </a:buClr>
        <a:buFont typeface="Arial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Helvetica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TC8YH2wlbU" TargetMode="External"/><Relationship Id="rId2" Type="http://schemas.openxmlformats.org/officeDocument/2006/relationships/hyperlink" Target="https://www.youtube.com/watch?v=RnlbdcYCkX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3"/>
          <p:cNvSpPr>
            <a:spLocks noGrp="1"/>
          </p:cNvSpPr>
          <p:nvPr>
            <p:ph type="ctrTitle"/>
          </p:nvPr>
        </p:nvSpPr>
        <p:spPr>
          <a:xfrm>
            <a:off x="684213" y="3068960"/>
            <a:ext cx="7772400" cy="144015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Didaktické intervence – Dějepis</a:t>
            </a:r>
            <a:br>
              <a:rPr lang="cs-CZ" altLang="cs-CZ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cs-CZ" altLang="cs-CZ" b="1" dirty="0">
                <a:solidFill>
                  <a:srgbClr val="9141AD"/>
                </a:solidFill>
                <a:latin typeface="Helvetica" pitchFamily="34" charset="0"/>
                <a:cs typeface="Helvetica" pitchFamily="34" charset="0"/>
              </a:rPr>
              <a:t>Rok 1938</a:t>
            </a:r>
          </a:p>
        </p:txBody>
      </p:sp>
      <p:sp>
        <p:nvSpPr>
          <p:cNvPr id="4099" name="Podnadpis 4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6840760" cy="122413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dirty="0">
                <a:solidFill>
                  <a:srgbClr val="9141AD"/>
                </a:solidFill>
                <a:latin typeface="Helvetica" pitchFamily="34" charset="0"/>
                <a:cs typeface="Helvetica" pitchFamily="34" charset="0"/>
              </a:rPr>
              <a:t>autoři:</a:t>
            </a:r>
            <a:r>
              <a:rPr lang="cs-CZ" altLang="cs-CZ" dirty="0">
                <a:latin typeface="Helvetica" pitchFamily="34" charset="0"/>
                <a:cs typeface="Helvetica" pitchFamily="34" charset="0"/>
              </a:rPr>
              <a:t>	</a:t>
            </a:r>
            <a:r>
              <a:rPr lang="cs-CZ" altLang="cs-CZ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Tomáš </a:t>
            </a:r>
            <a:r>
              <a:rPr lang="cs-CZ" altLang="cs-CZ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Hurný</a:t>
            </a:r>
            <a:r>
              <a:rPr lang="cs-CZ" altLang="cs-CZ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, Tomáš Florian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		Lukáš </a:t>
            </a:r>
            <a:r>
              <a:rPr lang="cs-CZ" altLang="cs-CZ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Podleśny</a:t>
            </a:r>
            <a:r>
              <a:rPr lang="cs-CZ" altLang="cs-CZ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, Michael Stefan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EBDE70-33C2-4280-A797-3096CB4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pracovních listech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0580BB0-E465-4226-B176-32EC7C49F7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Podstatou je, že žáci na začátku hodiny neví, ke které události mají dojít</a:t>
            </a:r>
          </a:p>
          <a:p>
            <a:r>
              <a:rPr lang="cs-CZ" dirty="0"/>
              <a:t>Pracovní listy jsou psány tak, aby žáky „vtáhly do doby“, aby si ji prožili prostřednictvím vyprávění svědků, přečtením </a:t>
            </a:r>
            <a:r>
              <a:rPr lang="cs-CZ" dirty="0" smtClean="0"/>
              <a:t>dobových </a:t>
            </a:r>
            <a:r>
              <a:rPr lang="cs-CZ" dirty="0"/>
              <a:t>zpráv a </a:t>
            </a:r>
            <a:r>
              <a:rPr lang="cs-CZ" dirty="0" smtClean="0"/>
              <a:t>zhlédnutím </a:t>
            </a:r>
            <a:r>
              <a:rPr lang="cs-CZ" dirty="0"/>
              <a:t>obrázků</a:t>
            </a:r>
          </a:p>
        </p:txBody>
      </p:sp>
    </p:spTree>
    <p:extLst>
      <p:ext uri="{BB962C8B-B14F-4D97-AF65-F5344CB8AC3E}">
        <p14:creationId xmlns:p14="http://schemas.microsoft.com/office/powerpoint/2010/main" xmlns="" val="35890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81276E-ACE9-4834-AE26-3B2B4112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pracovních listech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7FD4454-B747-477E-A0C9-475B60DCCF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Záleží na učiteli, jak náročnou formu pracovních listů zvolí- zdali hned z úvodu bude patrné, čeho se text </a:t>
            </a:r>
            <a:r>
              <a:rPr lang="cs-CZ" dirty="0" smtClean="0"/>
              <a:t>týká či zda </a:t>
            </a:r>
            <a:r>
              <a:rPr lang="cs-CZ" dirty="0"/>
              <a:t>vyznačí podstatné informace</a:t>
            </a:r>
          </a:p>
          <a:p>
            <a:r>
              <a:rPr lang="cs-CZ" dirty="0"/>
              <a:t>Další možnou variantou je, že pracovní list bude složen pouze z narativních </a:t>
            </a:r>
            <a:r>
              <a:rPr lang="cs-CZ" dirty="0" smtClean="0"/>
              <a:t>pramenů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683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2. Situační hra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V hodině se žáci vžijí do smyšlených postav a musí se rozhodnout, zda podepíší Mnichovskou dohodu</a:t>
            </a:r>
          </a:p>
          <a:p>
            <a:endParaRPr lang="cs-CZ" dirty="0"/>
          </a:p>
          <a:p>
            <a:r>
              <a:rPr lang="cs-CZ" dirty="0"/>
              <a:t>Žáci rozvinou své komunikační schopnosti</a:t>
            </a:r>
          </a:p>
          <a:p>
            <a:r>
              <a:rPr lang="cs-CZ" dirty="0"/>
              <a:t>Žáci budou chápat složitost situace v roce 1938</a:t>
            </a:r>
          </a:p>
          <a:p>
            <a:r>
              <a:rPr lang="cs-CZ" dirty="0"/>
              <a:t>Žáci si osvojí schopnosti argumentace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hodiny a studování textů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568952" cy="4608512"/>
          </a:xfrm>
        </p:spPr>
        <p:txBody>
          <a:bodyPr/>
          <a:lstStyle/>
          <a:p>
            <a:r>
              <a:rPr lang="cs-CZ" dirty="0"/>
              <a:t>Úvod hodiny</a:t>
            </a:r>
          </a:p>
          <a:p>
            <a:pPr lvl="1"/>
            <a:r>
              <a:rPr lang="cs-CZ" dirty="0" smtClean="0"/>
              <a:t>Vysvětlení </a:t>
            </a:r>
            <a:r>
              <a:rPr lang="cs-CZ" dirty="0"/>
              <a:t>tématu a činnosti žáků</a:t>
            </a:r>
          </a:p>
          <a:p>
            <a:pPr lvl="1"/>
            <a:r>
              <a:rPr lang="cs-CZ" dirty="0"/>
              <a:t>Rozdělení žáků do </a:t>
            </a:r>
            <a:r>
              <a:rPr lang="cs-CZ" dirty="0" smtClean="0"/>
              <a:t>skupin</a:t>
            </a:r>
          </a:p>
          <a:p>
            <a:endParaRPr lang="cs-CZ" dirty="0" smtClean="0"/>
          </a:p>
          <a:p>
            <a:r>
              <a:rPr lang="cs-CZ" dirty="0" smtClean="0"/>
              <a:t>Studování </a:t>
            </a:r>
            <a:r>
              <a:rPr lang="cs-CZ" dirty="0" smtClean="0"/>
              <a:t>textů</a:t>
            </a:r>
          </a:p>
          <a:p>
            <a:pPr lvl="1"/>
            <a:r>
              <a:rPr lang="cs-CZ" dirty="0" smtClean="0"/>
              <a:t>2 </a:t>
            </a:r>
            <a:r>
              <a:rPr lang="cs-CZ" dirty="0" smtClean="0"/>
              <a:t>jasně dané </a:t>
            </a:r>
            <a:r>
              <a:rPr lang="cs-CZ" dirty="0" smtClean="0"/>
              <a:t>role (vhodné pro schopnější žáky)</a:t>
            </a:r>
            <a:endParaRPr lang="cs-CZ" dirty="0" smtClean="0"/>
          </a:p>
          <a:p>
            <a:pPr lvl="1"/>
            <a:r>
              <a:rPr lang="cs-CZ" dirty="0" smtClean="0"/>
              <a:t>3 neutrální role</a:t>
            </a:r>
          </a:p>
          <a:p>
            <a:endParaRPr lang="cs-CZ" dirty="0" smtClean="0"/>
          </a:p>
          <a:p>
            <a:pPr lvl="1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</a:t>
            </a:r>
            <a:r>
              <a:rPr lang="cs-CZ" dirty="0" smtClean="0"/>
              <a:t>role - daná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640960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i="1" dirty="0"/>
              <a:t>Je rok 1938 a vy jste bývalý voják z První světové války. Vždy jste byl oddaný své zemi a na Německo nedáte dopustit. Po Pařížské konferenci cítíte obrovskou křivdu za podmínky, které byly Německu předloženy. Nikdy jste se nesmířil s územními ztrátami či dalšími tvrdými sankcemi. Přesto všechno nebydlíte na německém území, ale v Karlových Varech. Máte zde svou rodinu, dva syny ve věku 15 a 17 let a dobrou práci. Vašim největším problémem jsou děsivé sny, které vám každou noc připomínají hrůzy předchozí války. S českými sousedy si dobře rozumíte, nicméně srdce vás přeci jenom táhne k milovanému Německu. </a:t>
            </a:r>
          </a:p>
          <a:p>
            <a:r>
              <a:rPr lang="cs-CZ" sz="2200" b="1" i="1" dirty="0"/>
              <a:t>Názor</a:t>
            </a:r>
            <a:r>
              <a:rPr lang="cs-CZ" sz="2200" i="1" dirty="0"/>
              <a:t>: Jednoznačně pro podepsání Mnichovské dohody!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</a:t>
            </a:r>
            <a:r>
              <a:rPr lang="cs-CZ" dirty="0" smtClean="0"/>
              <a:t>role - neutrální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568952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cs-CZ" sz="2500" i="1" dirty="0"/>
              <a:t>Jste francouzský politik a podporujete postup vlády. Naprosto si uvědomujete, co všechno způsobilo období mezi léty 1914 – 1918. Vaše země se ještě zdaleka nevzpamatovala z Velké hospodářské krize. Je pravda, že Němce nemáte zrovna v oblibě, avšak všeobecný klid a mír vítáte s otevřenou náručí. Vaše rodinné sídlo je ale nedaleko Štrasburku, tedy na území Alsaska. Právě o toto území se Francouzi s Němci </a:t>
            </a:r>
            <a:r>
              <a:rPr lang="cs-CZ" sz="2500" i="1" dirty="0" smtClean="0"/>
              <a:t>dlouhodobě „přetahují“. </a:t>
            </a:r>
            <a:r>
              <a:rPr lang="cs-CZ" sz="2500" i="1" dirty="0"/>
              <a:t>Když si teď Hitler nárokuje Sudety, kdesi uvnitř </a:t>
            </a:r>
            <a:r>
              <a:rPr lang="cs-CZ" sz="2500" i="1" dirty="0" smtClean="0"/>
              <a:t>ve Vás klíčí </a:t>
            </a:r>
            <a:r>
              <a:rPr lang="cs-CZ" sz="2500" i="1" dirty="0"/>
              <a:t>otázka. Co když za chvíli dostane chuť také na Alsasko?</a:t>
            </a:r>
          </a:p>
          <a:p>
            <a:r>
              <a:rPr lang="cs-CZ" sz="2000" b="1" i="1" dirty="0" smtClean="0"/>
              <a:t>Pro/Proti </a:t>
            </a:r>
            <a:r>
              <a:rPr lang="cs-CZ" sz="2000" b="1" i="1" dirty="0"/>
              <a:t>...</a:t>
            </a:r>
            <a:endParaRPr lang="cs-CZ" sz="2000" i="1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Situační hra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80400" cy="4680520"/>
          </a:xfrm>
        </p:spPr>
        <p:txBody>
          <a:bodyPr/>
          <a:lstStyle/>
          <a:p>
            <a:r>
              <a:rPr lang="cs-CZ" dirty="0"/>
              <a:t>Diskuse</a:t>
            </a:r>
          </a:p>
          <a:p>
            <a:endParaRPr lang="cs-CZ" dirty="0"/>
          </a:p>
          <a:p>
            <a:r>
              <a:rPr lang="cs-CZ" dirty="0" smtClean="0"/>
              <a:t>Žáci, kteří mají dané </a:t>
            </a:r>
            <a:r>
              <a:rPr lang="cs-CZ" dirty="0"/>
              <a:t>role (</a:t>
            </a:r>
            <a:r>
              <a:rPr lang="cs-CZ" dirty="0" smtClean="0"/>
              <a:t>Německo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smtClean="0"/>
              <a:t>Československo</a:t>
            </a:r>
            <a:r>
              <a:rPr lang="cs-CZ" dirty="0"/>
              <a:t>) se snaží přesvědčit neutrální k podepsání/nepodepsání </a:t>
            </a:r>
            <a:r>
              <a:rPr lang="cs-CZ" dirty="0" smtClean="0"/>
              <a:t>Mnichovské dohody</a:t>
            </a:r>
            <a:endParaRPr lang="cs-CZ" dirty="0"/>
          </a:p>
          <a:p>
            <a:endParaRPr lang="cs-CZ" dirty="0"/>
          </a:p>
          <a:p>
            <a:r>
              <a:rPr lang="cs-CZ" dirty="0"/>
              <a:t>Závěrem diskuse a (ne)podepsání MD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Situační hra</a:t>
            </a:r>
          </a:p>
        </p:txBody>
      </p:sp>
      <p:pic>
        <p:nvPicPr>
          <p:cNvPr id="4" name="Zástupný symbol pro obsah 3" descr="FO-93-1-220A-5-signatures-detail-Munich-Agreement-Chamberlain-193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704856" cy="462742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Situační hra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Po podepsání argumentace skupiny, jak se rozhodla – co každého člena vedlo k ne/podepsání, jaké byly hlavní </a:t>
            </a:r>
            <a:r>
              <a:rPr lang="cs-CZ" dirty="0" smtClean="0"/>
              <a:t>důvody </a:t>
            </a:r>
            <a:r>
              <a:rPr lang="cs-CZ" dirty="0"/>
              <a:t>apod.</a:t>
            </a:r>
          </a:p>
          <a:p>
            <a:endParaRPr lang="cs-CZ" dirty="0"/>
          </a:p>
          <a:p>
            <a:r>
              <a:rPr lang="cs-CZ" dirty="0"/>
              <a:t>Prezentuje vítězná strana (zástupce Německa či Československa)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Situační hra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Závěrečné slovo vyučujícího</a:t>
            </a:r>
          </a:p>
          <a:p>
            <a:endParaRPr lang="cs-CZ" dirty="0"/>
          </a:p>
          <a:p>
            <a:r>
              <a:rPr lang="cs-CZ" dirty="0"/>
              <a:t>Bylo jednoduché diskutovat?</a:t>
            </a:r>
          </a:p>
          <a:p>
            <a:r>
              <a:rPr lang="cs-CZ" dirty="0"/>
              <a:t>Co na vás mělo největší vliv?</a:t>
            </a:r>
          </a:p>
          <a:p>
            <a:endParaRPr lang="cs-CZ" dirty="0"/>
          </a:p>
          <a:p>
            <a:r>
              <a:rPr lang="cs-CZ" dirty="0" smtClean="0"/>
              <a:t>Je </a:t>
            </a:r>
            <a:r>
              <a:rPr lang="cs-CZ" dirty="0"/>
              <a:t>potřeba sledovat více aspektů při řešení tak složitého aktu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>
          <a:xfrm>
            <a:off x="1619250" y="476250"/>
            <a:ext cx="7067550" cy="108054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>
                <a:latin typeface="Helvetica" pitchFamily="34" charset="0"/>
                <a:cs typeface="Helvetica" pitchFamily="34" charset="0"/>
              </a:rPr>
              <a:t>Cíle příspěvku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251520" y="1556792"/>
            <a:ext cx="864095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348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cs-CZ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Zhodnocení učebnice</a:t>
            </a:r>
            <a:r>
              <a:rPr kumimoji="0" lang="cs-CZ" sz="3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a pracovního sešitu – </a:t>
            </a:r>
            <a:r>
              <a:rPr kumimoji="0" lang="cs-CZ" sz="3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Didaktis</a:t>
            </a:r>
            <a:r>
              <a:rPr kumimoji="0" lang="cs-CZ" sz="3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, 2014</a:t>
            </a:r>
            <a:endParaRPr kumimoji="0" lang="cs-CZ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2" charset="0"/>
              <a:ea typeface="+mn-ea"/>
              <a:cs typeface="Helvetica" pitchFamily="2" charset="0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348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cs-CZ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Návrh 4 aktivit</a:t>
            </a:r>
            <a:r>
              <a:rPr kumimoji="0" lang="cs-CZ" sz="3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pro školní vyučování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348B"/>
              </a:buClr>
              <a:buSzTx/>
              <a:buFont typeface="+mj-lt"/>
              <a:buAutoNum type="arabicPeriod"/>
              <a:tabLst/>
              <a:defRPr/>
            </a:pPr>
            <a:r>
              <a:rPr lang="cs-CZ" sz="3800" baseline="0" dirty="0">
                <a:latin typeface="Helvetica" pitchFamily="2" charset="0"/>
                <a:cs typeface="Helvetica" pitchFamily="2" charset="0"/>
              </a:rPr>
              <a:t>Témata</a:t>
            </a:r>
            <a:r>
              <a:rPr lang="cs-CZ" sz="3800" dirty="0">
                <a:latin typeface="Helvetica" pitchFamily="2" charset="0"/>
                <a:cs typeface="Helvetica" pitchFamily="2" charset="0"/>
              </a:rPr>
              <a:t> roku 1938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348B"/>
              </a:buClr>
              <a:buSzTx/>
              <a:tabLst/>
              <a:defRPr/>
            </a:pPr>
            <a:r>
              <a:rPr lang="cs-CZ" sz="3800" dirty="0">
                <a:latin typeface="Helvetica" pitchFamily="2" charset="0"/>
                <a:cs typeface="Helvetica" pitchFamily="2" charset="0"/>
              </a:rPr>
              <a:t>			a Mnichovské dohody</a:t>
            </a:r>
          </a:p>
          <a:p>
            <a:pPr marL="857250" marR="0" lvl="0" indent="-8572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348B"/>
              </a:buClr>
              <a:buSzTx/>
              <a:buFont typeface="+mj-lt"/>
              <a:buAutoNum type="arabicPeriod" startAt="4"/>
              <a:tabLst/>
              <a:defRPr/>
            </a:pPr>
            <a:r>
              <a:rPr kumimoji="0" lang="cs-CZ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Budování dovedností</a:t>
            </a:r>
            <a:r>
              <a:rPr kumimoji="0" lang="cs-CZ" sz="3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+mn-ea"/>
                <a:cs typeface="Helvetica" pitchFamily="2" charset="0"/>
              </a:rPr>
              <a:t> a schopností žáků a studentů (RVP)</a:t>
            </a:r>
            <a:endParaRPr kumimoji="0" lang="cs-CZ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2" charset="0"/>
              <a:ea typeface="+mn-ea"/>
              <a:cs typeface="Helvet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učitele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Během </a:t>
            </a:r>
            <a:r>
              <a:rPr lang="cs-CZ" dirty="0"/>
              <a:t>hodiny obchází </a:t>
            </a:r>
            <a:r>
              <a:rPr lang="cs-CZ" dirty="0" smtClean="0"/>
              <a:t>skupiny, </a:t>
            </a:r>
            <a:r>
              <a:rPr lang="cs-CZ" dirty="0"/>
              <a:t>sleduje stav </a:t>
            </a:r>
            <a:r>
              <a:rPr lang="cs-CZ" dirty="0" smtClean="0"/>
              <a:t>diskuse, </a:t>
            </a:r>
            <a:r>
              <a:rPr lang="cs-CZ" dirty="0"/>
              <a:t>připomínkami se snaží rozvíjet </a:t>
            </a:r>
            <a:r>
              <a:rPr lang="cs-CZ" dirty="0" smtClean="0"/>
              <a:t>debatu, </a:t>
            </a:r>
            <a:r>
              <a:rPr lang="cs-CZ" dirty="0"/>
              <a:t>nabádá </a:t>
            </a:r>
            <a:r>
              <a:rPr lang="cs-CZ" i="1" dirty="0" smtClean="0"/>
              <a:t>lídry</a:t>
            </a:r>
            <a:r>
              <a:rPr lang="cs-CZ" dirty="0" smtClean="0"/>
              <a:t> </a:t>
            </a:r>
            <a:r>
              <a:rPr lang="cs-CZ" dirty="0"/>
              <a:t>k předložení různých argumentů apod.</a:t>
            </a:r>
          </a:p>
          <a:p>
            <a:pPr lvl="1"/>
            <a:endParaRPr lang="cs-CZ" dirty="0"/>
          </a:p>
          <a:p>
            <a:r>
              <a:rPr lang="cs-CZ" dirty="0"/>
              <a:t>V závěru hodiny shrne výsledky diskuse</a:t>
            </a:r>
            <a:r>
              <a:rPr lang="cs-CZ" dirty="0" smtClean="0"/>
              <a:t>; </a:t>
            </a:r>
            <a:r>
              <a:rPr lang="cs-CZ" dirty="0"/>
              <a:t>vyjádří, co sám z debat vypozoroval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05B21C-97A0-49BF-BFD0-EEBED799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učebnice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8591364-FD71-4C9A-9BFC-EA02BCE6BE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1" y="1628800"/>
            <a:ext cx="4968552" cy="4608512"/>
          </a:xfrm>
        </p:spPr>
        <p:txBody>
          <a:bodyPr/>
          <a:lstStyle/>
          <a:p>
            <a:r>
              <a:rPr lang="cs-CZ" dirty="0"/>
              <a:t>Moderní dějiny pro SŠ </a:t>
            </a:r>
          </a:p>
          <a:p>
            <a:pPr lvl="1"/>
            <a:r>
              <a:rPr lang="cs-CZ" sz="3200" dirty="0"/>
              <a:t>Text Mnichovské dohody, s. 186</a:t>
            </a:r>
          </a:p>
          <a:p>
            <a:pPr lvl="1"/>
            <a:r>
              <a:rPr lang="cs-CZ" sz="3200" dirty="0"/>
              <a:t>Kořeny politiky appeasementu, s. 65</a:t>
            </a:r>
          </a:p>
        </p:txBody>
      </p:sp>
      <p:pic>
        <p:nvPicPr>
          <p:cNvPr id="4" name="Picture 4" descr="VÃ½sledek obrÃ¡zku pro didaktis modernÃ­ dÄji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2736304" cy="3874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48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3. Disputace - Bránit se?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Aktivita k prohlubování, rozvíjení a aplikování znalostí</a:t>
            </a:r>
          </a:p>
          <a:p>
            <a:r>
              <a:rPr lang="cs-CZ" dirty="0"/>
              <a:t>Klíčové kompetence z RVP g</a:t>
            </a:r>
          </a:p>
          <a:p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Zadání úkolu žákům – hledání informací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Disputace – 2 skupiny obhajují stanoviska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Učitelův závěr - zhodnocení</a:t>
            </a:r>
          </a:p>
          <a:p>
            <a:endParaRPr lang="cs-CZ" dirty="0"/>
          </a:p>
        </p:txBody>
      </p:sp>
      <p:pic>
        <p:nvPicPr>
          <p:cNvPr id="2050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170894"/>
            <a:ext cx="1440160" cy="236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Disputace – Zadání úkolu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568951" cy="4608512"/>
          </a:xfrm>
        </p:spPr>
        <p:txBody>
          <a:bodyPr/>
          <a:lstStyle/>
          <a:p>
            <a:pPr>
              <a:buNone/>
            </a:pPr>
            <a:r>
              <a:rPr lang="cs-CZ" u="sng" dirty="0" smtClean="0"/>
              <a:t>Zadání úkolu</a:t>
            </a:r>
          </a:p>
          <a:p>
            <a:r>
              <a:rPr lang="cs-CZ" dirty="0" smtClean="0"/>
              <a:t>Vyhledat postoje a argumenty k mnichovské otázce – studenti se připraví předem</a:t>
            </a:r>
          </a:p>
          <a:p>
            <a:r>
              <a:rPr lang="cs-CZ" dirty="0" smtClean="0"/>
              <a:t>V počítačové učebně – hledání na internetu</a:t>
            </a:r>
          </a:p>
          <a:p>
            <a:r>
              <a:rPr lang="cs-CZ" dirty="0" smtClean="0"/>
              <a:t>Předložení pracovních listů k nastudování</a:t>
            </a:r>
            <a:endParaRPr lang="cs-CZ" dirty="0"/>
          </a:p>
        </p:txBody>
      </p:sp>
      <p:pic>
        <p:nvPicPr>
          <p:cNvPr id="1026" name="Picture 2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105" y="4653136"/>
            <a:ext cx="1941403" cy="1193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Disputace – 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2060848"/>
            <a:ext cx="8712967" cy="417646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Učebnicové materiály</a:t>
            </a:r>
          </a:p>
          <a:p>
            <a:pPr>
              <a:buNone/>
            </a:pPr>
            <a:r>
              <a:rPr lang="cs-CZ" dirty="0" smtClean="0"/>
              <a:t>ČT 24 – rozhovory </a:t>
            </a:r>
            <a:r>
              <a:rPr lang="cs-CZ" dirty="0" smtClean="0"/>
              <a:t>se současnými politiky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Respekt – anketa odborníků</a:t>
            </a:r>
          </a:p>
          <a:p>
            <a:pPr>
              <a:buNone/>
            </a:pPr>
            <a:r>
              <a:rPr lang="cs-CZ" dirty="0" smtClean="0"/>
              <a:t>Filmová a dokumentární zpracování</a:t>
            </a:r>
          </a:p>
          <a:p>
            <a:pPr marL="628650" lvl="3"/>
            <a:r>
              <a:rPr lang="cs-CZ" sz="2200" dirty="0" smtClean="0"/>
              <a:t>Alternativní historie – Co kdyby ČSR nepřistoupilo na Mnichov</a:t>
            </a:r>
          </a:p>
          <a:p>
            <a:pPr marL="628650" lvl="3"/>
            <a:r>
              <a:rPr lang="cs-CZ" sz="2200" dirty="0" smtClean="0"/>
              <a:t>Co kdybychom se bránili – ČSR v roce 1938</a:t>
            </a:r>
          </a:p>
        </p:txBody>
      </p:sp>
      <p:pic>
        <p:nvPicPr>
          <p:cNvPr id="4098" name="Picture 2" descr="C:\Users\micha\AppData\Local\Microsoft\Windows\INetCache\IE\LCVZ2YFM\534px-Film_reel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780928"/>
            <a:ext cx="1654105" cy="1607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79512" y="1844824"/>
            <a:ext cx="8569201" cy="4392488"/>
          </a:xfrm>
        </p:spPr>
        <p:txBody>
          <a:bodyPr/>
          <a:lstStyle/>
          <a:p>
            <a:r>
              <a:rPr lang="cs-CZ" dirty="0"/>
              <a:t>Text historika </a:t>
            </a:r>
            <a:r>
              <a:rPr lang="cs-CZ" dirty="0" err="1">
                <a:solidFill>
                  <a:srgbClr val="75348B"/>
                </a:solidFill>
              </a:rPr>
              <a:t>Nialla</a:t>
            </a:r>
            <a:r>
              <a:rPr lang="cs-CZ" dirty="0">
                <a:solidFill>
                  <a:srgbClr val="75348B"/>
                </a:solidFill>
              </a:rPr>
              <a:t> </a:t>
            </a:r>
            <a:r>
              <a:rPr lang="cs-CZ" dirty="0" err="1">
                <a:solidFill>
                  <a:srgbClr val="75348B"/>
                </a:solidFill>
              </a:rPr>
              <a:t>Fergusona</a:t>
            </a:r>
            <a:endParaRPr lang="cs-CZ" dirty="0">
              <a:solidFill>
                <a:srgbClr val="75348B"/>
              </a:solidFill>
            </a:endParaRPr>
          </a:p>
          <a:p>
            <a:pPr>
              <a:buNone/>
            </a:pPr>
            <a:r>
              <a:rPr lang="cs-CZ" dirty="0"/>
              <a:t>	a jeho řešení sudetské krize</a:t>
            </a:r>
          </a:p>
          <a:p>
            <a:r>
              <a:rPr lang="cs-CZ" dirty="0">
                <a:solidFill>
                  <a:srgbClr val="75348B"/>
                </a:solidFill>
              </a:rPr>
              <a:t>Ladislav Karel </a:t>
            </a:r>
            <a:r>
              <a:rPr lang="cs-CZ" dirty="0" err="1">
                <a:solidFill>
                  <a:srgbClr val="75348B"/>
                </a:solidFill>
              </a:rPr>
              <a:t>Feierabend</a:t>
            </a:r>
            <a:endParaRPr lang="cs-CZ" dirty="0">
              <a:solidFill>
                <a:srgbClr val="75348B"/>
              </a:solidFill>
            </a:endParaRPr>
          </a:p>
          <a:p>
            <a:pPr>
              <a:buNone/>
            </a:pPr>
            <a:r>
              <a:rPr lang="cs-CZ" dirty="0"/>
              <a:t>– příčiny destabilizace Československa</a:t>
            </a:r>
          </a:p>
          <a:p>
            <a:r>
              <a:rPr lang="cs-CZ" dirty="0"/>
              <a:t>Článek Lidových novin o </a:t>
            </a:r>
            <a:r>
              <a:rPr lang="cs-CZ" dirty="0" err="1">
                <a:solidFill>
                  <a:srgbClr val="75348B"/>
                </a:solidFill>
              </a:rPr>
              <a:t>Henleinově</a:t>
            </a:r>
            <a:r>
              <a:rPr lang="cs-CZ" dirty="0"/>
              <a:t> příklonu k nacismu</a:t>
            </a:r>
          </a:p>
          <a:p>
            <a:pPr>
              <a:buNone/>
            </a:pPr>
            <a:r>
              <a:rPr lang="cs-CZ" dirty="0">
                <a:solidFill>
                  <a:srgbClr val="75348B"/>
                </a:solidFill>
              </a:rPr>
              <a:t>Vždy - přečíst text a odpovědět na otázky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Materiály z učebnice</a:t>
            </a:r>
          </a:p>
        </p:txBody>
      </p:sp>
      <p:pic>
        <p:nvPicPr>
          <p:cNvPr id="5124" name="Picture 4" descr="VÃ½sledek obrÃ¡zku pro didaktis modernÃ­ dÄji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2381250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07504" y="1844824"/>
            <a:ext cx="8641209" cy="4392488"/>
          </a:xfrm>
        </p:spPr>
        <p:txBody>
          <a:bodyPr/>
          <a:lstStyle/>
          <a:p>
            <a:r>
              <a:rPr lang="cs-CZ" dirty="0">
                <a:solidFill>
                  <a:srgbClr val="75348B"/>
                </a:solidFill>
              </a:rPr>
              <a:t>Karel Čapek </a:t>
            </a:r>
            <a:r>
              <a:rPr lang="cs-CZ" dirty="0"/>
              <a:t>– Epištola</a:t>
            </a:r>
          </a:p>
          <a:p>
            <a:pPr>
              <a:buNone/>
            </a:pPr>
            <a:r>
              <a:rPr lang="cs-CZ" dirty="0"/>
              <a:t>k sudetským Němcům 18. 9. 1938</a:t>
            </a:r>
          </a:p>
          <a:p>
            <a:r>
              <a:rPr lang="cs-CZ" dirty="0"/>
              <a:t>Telegram </a:t>
            </a:r>
            <a:r>
              <a:rPr lang="cs-CZ" dirty="0">
                <a:solidFill>
                  <a:srgbClr val="75348B"/>
                </a:solidFill>
              </a:rPr>
              <a:t>Kamila </a:t>
            </a:r>
            <a:r>
              <a:rPr lang="cs-CZ" dirty="0" err="1">
                <a:solidFill>
                  <a:srgbClr val="75348B"/>
                </a:solidFill>
              </a:rPr>
              <a:t>Krofty</a:t>
            </a:r>
            <a:r>
              <a:rPr lang="cs-CZ" dirty="0">
                <a:solidFill>
                  <a:srgbClr val="75348B"/>
                </a:solidFill>
              </a:rPr>
              <a:t> </a:t>
            </a:r>
            <a:r>
              <a:rPr lang="cs-CZ" dirty="0"/>
              <a:t>k průběhu mobilizace 24. 9. 1938</a:t>
            </a:r>
          </a:p>
          <a:p>
            <a:r>
              <a:rPr lang="cs-CZ" dirty="0">
                <a:solidFill>
                  <a:srgbClr val="75348B"/>
                </a:solidFill>
              </a:rPr>
              <a:t>Edvard Beneš </a:t>
            </a:r>
            <a:r>
              <a:rPr lang="cs-CZ" dirty="0"/>
              <a:t>o úloze prezidenta při obraně ČSR</a:t>
            </a:r>
          </a:p>
          <a:p>
            <a:r>
              <a:rPr lang="cs-CZ" dirty="0"/>
              <a:t>Text </a:t>
            </a:r>
            <a:r>
              <a:rPr lang="cs-CZ" dirty="0">
                <a:solidFill>
                  <a:srgbClr val="75348B"/>
                </a:solidFill>
              </a:rPr>
              <a:t>Mnichovské dohody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v dokumentech</a:t>
            </a:r>
          </a:p>
        </p:txBody>
      </p:sp>
      <p:pic>
        <p:nvPicPr>
          <p:cNvPr id="48130" name="Picture 2" descr="VÃ½sledek obrÃ¡zku pro 20 stoletÃ­ o sobÄ dokumentech"/>
          <p:cNvPicPr>
            <a:picLocks noChangeAspect="1" noChangeArrowheads="1"/>
          </p:cNvPicPr>
          <p:nvPr/>
        </p:nvPicPr>
        <p:blipFill>
          <a:blip r:embed="rId2" cstate="print"/>
          <a:srcRect l="9582" r="11370"/>
          <a:stretch>
            <a:fillRect/>
          </a:stretch>
        </p:blipFill>
        <p:spPr bwMode="auto">
          <a:xfrm>
            <a:off x="6660232" y="116632"/>
            <a:ext cx="2376264" cy="300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Anketa odborníků v Reflexu</a:t>
            </a:r>
          </a:p>
        </p:txBody>
      </p:sp>
      <p:pic>
        <p:nvPicPr>
          <p:cNvPr id="5122" name="Picture 2" descr="C:\Users\micha\Desktop\refle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6591"/>
            <a:ext cx="9143999" cy="5291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468313" y="1772816"/>
            <a:ext cx="8280400" cy="4464496"/>
          </a:xfrm>
        </p:spPr>
        <p:txBody>
          <a:bodyPr/>
          <a:lstStyle/>
          <a:p>
            <a:r>
              <a:rPr lang="cs-CZ" b="1" u="sng" dirty="0" smtClean="0">
                <a:hlinkClick r:id="rId2"/>
              </a:rPr>
              <a:t>https://www.youtube.com/watch?v=RnlbdcYCkXY</a:t>
            </a:r>
            <a:r>
              <a:rPr lang="cs-CZ" b="1" dirty="0" smtClean="0"/>
              <a:t> - </a:t>
            </a:r>
            <a:r>
              <a:rPr lang="cs-CZ" dirty="0" smtClean="0"/>
              <a:t>Co kdybychom se bránili? Československo v roce 1938</a:t>
            </a:r>
            <a:endParaRPr lang="cs-CZ" b="1" dirty="0" smtClean="0"/>
          </a:p>
          <a:p>
            <a:r>
              <a:rPr lang="cs-CZ" b="1" u="sng" dirty="0" smtClean="0">
                <a:hlinkClick r:id="rId3"/>
              </a:rPr>
              <a:t>https://www.youtube.com/watch?v=-TC8YH2wlbU</a:t>
            </a:r>
            <a:r>
              <a:rPr lang="cs-CZ" b="1" dirty="0" smtClean="0"/>
              <a:t> - </a:t>
            </a:r>
            <a:r>
              <a:rPr lang="cs-CZ" dirty="0" smtClean="0"/>
              <a:t>Alternativní historie: Co kdyby ČSR nepřistoupilo na Mnichov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Filmová zpracování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568951" cy="4608512"/>
          </a:xfrm>
        </p:spPr>
        <p:txBody>
          <a:bodyPr/>
          <a:lstStyle/>
          <a:p>
            <a:pPr>
              <a:buNone/>
            </a:pPr>
            <a:r>
              <a:rPr lang="cs-CZ" u="sng" dirty="0" smtClean="0"/>
              <a:t>Disputace</a:t>
            </a:r>
          </a:p>
          <a:p>
            <a:r>
              <a:rPr lang="cs-CZ" dirty="0" smtClean="0"/>
              <a:t>2 skupiny studentů, 2 řady lavic</a:t>
            </a:r>
          </a:p>
          <a:p>
            <a:r>
              <a:rPr lang="cs-CZ" dirty="0" smtClean="0"/>
              <a:t>Formulace postojů a podání argumentů</a:t>
            </a:r>
          </a:p>
          <a:p>
            <a:r>
              <a:rPr lang="cs-CZ" dirty="0" smtClean="0"/>
              <a:t>Klasifikace argumentů</a:t>
            </a:r>
          </a:p>
          <a:p>
            <a:r>
              <a:rPr lang="cs-CZ" dirty="0" smtClean="0"/>
              <a:t>Učitel řídí diskuzi, zamezuje negativním jevům a otázkami podporuje </a:t>
            </a:r>
            <a:r>
              <a:rPr lang="cs-CZ" dirty="0" smtClean="0"/>
              <a:t>aktivitu</a:t>
            </a:r>
            <a:r>
              <a:rPr lang="cs-CZ" dirty="0" smtClean="0"/>
              <a:t> 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344816" cy="1008112"/>
          </a:xfrm>
        </p:spPr>
        <p:txBody>
          <a:bodyPr>
            <a:normAutofit/>
          </a:bodyPr>
          <a:lstStyle/>
          <a:p>
            <a:r>
              <a:rPr lang="cs-CZ" dirty="0"/>
              <a:t>1. Paměťové karty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Žáci prožijí vhled do doby, kde se formovaly zárodky Mnichovské dohody a následně sestaví řetězec událostí</a:t>
            </a:r>
          </a:p>
          <a:p>
            <a:r>
              <a:rPr lang="cs-CZ" dirty="0"/>
              <a:t>Žáci rozvinou své komunikační schopnosti, schopnost spolupráce a kritického uvažování</a:t>
            </a:r>
          </a:p>
          <a:p>
            <a:r>
              <a:rPr lang="cs-CZ" dirty="0"/>
              <a:t>Pochopí přesah událostí a návaznost na další vývoj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učitele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784976" cy="4608512"/>
          </a:xfrm>
        </p:spPr>
        <p:txBody>
          <a:bodyPr/>
          <a:lstStyle/>
          <a:p>
            <a:pPr>
              <a:buNone/>
            </a:pPr>
            <a:r>
              <a:rPr lang="cs-CZ" u="sng" dirty="0"/>
              <a:t>Možné okruhy otázek učitele:</a:t>
            </a:r>
          </a:p>
          <a:p>
            <a:pPr marL="0" indent="0">
              <a:buNone/>
            </a:pPr>
            <a:r>
              <a:rPr lang="cs-CZ" dirty="0"/>
              <a:t>Stav armády, počty vojáků a dostupná technika, postoj vojáků, průběh mobilizace, stanovisko západních zemí, appeasement, situace v Polsku, Maďarsko a jeho </a:t>
            </a:r>
            <a:r>
              <a:rPr lang="cs-CZ" dirty="0" smtClean="0"/>
              <a:t>menšiny v </a:t>
            </a:r>
            <a:r>
              <a:rPr lang="cs-CZ" dirty="0"/>
              <a:t>ČSR, porušení branné povinnosti v Německu, obsazení Porýní, osamocenost proti totalitám…</a:t>
            </a:r>
          </a:p>
        </p:txBody>
      </p:sp>
      <p:pic>
        <p:nvPicPr>
          <p:cNvPr id="3077" name="Picture 5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48680"/>
            <a:ext cx="1829714" cy="156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700808"/>
            <a:ext cx="8784976" cy="4536504"/>
          </a:xfrm>
        </p:spPr>
        <p:txBody>
          <a:bodyPr/>
          <a:lstStyle/>
          <a:p>
            <a:r>
              <a:rPr lang="cs-CZ" dirty="0" smtClean="0"/>
              <a:t>Učitel shrne poznatky, názory, vyzdvihne kladná místa disputace</a:t>
            </a:r>
          </a:p>
          <a:p>
            <a:r>
              <a:rPr lang="cs-CZ" dirty="0" smtClean="0"/>
              <a:t>Výklad možnosti historického nezaujatého pohledu na věc – co nejvěrněji popisujeme události, nehodnotíme, neangažujeme se, jen nabízíme fakta pro vlastní rozhodování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4. Fixační hry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Kvarteto na tematický </a:t>
            </a:r>
            <a:r>
              <a:rPr lang="cs-CZ" dirty="0" smtClean="0"/>
              <a:t>okruh, </a:t>
            </a:r>
            <a:r>
              <a:rPr lang="cs-CZ" sz="2000" dirty="0" smtClean="0"/>
              <a:t>např.: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7030A0"/>
                </a:solidFill>
              </a:rPr>
              <a:t>Osobnosti mnichovské konference</a:t>
            </a:r>
          </a:p>
          <a:p>
            <a:pPr marL="0" indent="0">
              <a:buNone/>
            </a:pPr>
            <a:r>
              <a:rPr lang="cs-CZ" sz="2000" b="1" dirty="0"/>
              <a:t>Neville Chamberlain</a:t>
            </a:r>
            <a:r>
              <a:rPr lang="cs-CZ" sz="2000" dirty="0"/>
              <a:t> (Velká Británie), </a:t>
            </a:r>
            <a:r>
              <a:rPr lang="cs-CZ" sz="2000" b="1" dirty="0" err="1"/>
              <a:t>Édouard</a:t>
            </a:r>
            <a:r>
              <a:rPr lang="cs-CZ" sz="2000" b="1" dirty="0"/>
              <a:t> Daladier</a:t>
            </a:r>
            <a:r>
              <a:rPr lang="cs-CZ" sz="2000" dirty="0"/>
              <a:t> (Francie), </a:t>
            </a:r>
            <a:r>
              <a:rPr lang="cs-CZ" sz="2000" b="1" dirty="0"/>
              <a:t>Adolf Hitler</a:t>
            </a:r>
            <a:r>
              <a:rPr lang="cs-CZ" sz="2000" dirty="0"/>
              <a:t> (Německo) a </a:t>
            </a:r>
            <a:r>
              <a:rPr lang="cs-CZ" sz="2000" b="1" dirty="0"/>
              <a:t>Benito Mussolini</a:t>
            </a:r>
            <a:r>
              <a:rPr lang="cs-CZ" sz="2000" dirty="0"/>
              <a:t> (Itálie)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7030A0"/>
                </a:solidFill>
              </a:rPr>
              <a:t>Diplomaté ČSR</a:t>
            </a:r>
          </a:p>
          <a:p>
            <a:pPr marL="0" indent="0">
              <a:buNone/>
            </a:pPr>
            <a:r>
              <a:rPr lang="cs-CZ" sz="2000" b="1" dirty="0"/>
              <a:t>Jan Masaryk </a:t>
            </a:r>
            <a:r>
              <a:rPr lang="cs-CZ" sz="2000" dirty="0"/>
              <a:t>(vyslanec ve Spojeném království)</a:t>
            </a:r>
            <a:r>
              <a:rPr lang="cs-CZ" sz="2000" b="1" dirty="0"/>
              <a:t>, Štefan </a:t>
            </a:r>
            <a:r>
              <a:rPr lang="cs-CZ" sz="2000" b="1" dirty="0" err="1"/>
              <a:t>Osuský</a:t>
            </a:r>
            <a:r>
              <a:rPr lang="cs-CZ" sz="2000" b="1" dirty="0"/>
              <a:t> </a:t>
            </a:r>
            <a:r>
              <a:rPr lang="cs-CZ" sz="2000" dirty="0"/>
              <a:t>(vyslanec ve Francii), </a:t>
            </a:r>
            <a:r>
              <a:rPr lang="cs-CZ" sz="2000" b="1" dirty="0"/>
              <a:t>Vojtěch Mastný</a:t>
            </a:r>
            <a:r>
              <a:rPr lang="cs-CZ" sz="2000" dirty="0"/>
              <a:t> (vyslanec v Berlíně), </a:t>
            </a:r>
            <a:r>
              <a:rPr lang="cs-CZ" sz="2000" b="1" dirty="0"/>
              <a:t>Hubert Masařík</a:t>
            </a:r>
            <a:r>
              <a:rPr lang="cs-CZ" sz="2000" dirty="0"/>
              <a:t> (diplomat)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Skládání časové osy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Kvarteto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0EED613E-1818-427C-BDFE-F8477E7CC4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700808"/>
            <a:ext cx="3115546" cy="424847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C5DFBA9-41B4-489E-9B26-3030DA310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700808"/>
            <a:ext cx="3158906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69F87E-2F77-40D5-8474-E0829D65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Karty časové </a:t>
            </a:r>
            <a:r>
              <a:rPr lang="cs-CZ" dirty="0" smtClean="0"/>
              <a:t>osy (rub a líc)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9E8309D3-36CC-4A54-804F-855D231E854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91680"/>
            <a:ext cx="3622529" cy="493981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9A69A0A-D925-4CAF-B9ED-471265FAF7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9931" y="1591680"/>
            <a:ext cx="3622530" cy="49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0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2B9507-3857-4A22-8450-217EA9141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Skládání časové osy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7F0E2DBE-7D2C-4C60-AE0F-D288C3C6F99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3818" y="2134123"/>
            <a:ext cx="2896364" cy="3949587"/>
          </a:xfrm>
          <a:ln w="25400"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D2BF551-6209-4131-A241-0D526FDDA1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608087"/>
            <a:ext cx="2896363" cy="39495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EED78038-51D7-49DB-98E7-C144207AB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4047" y="2753519"/>
            <a:ext cx="3009953" cy="410448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361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A863D1-3F06-4C51-A9AE-E6FC3898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učebnice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77B67A3-ABEF-4FDC-A5A9-34563474CE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628800"/>
            <a:ext cx="4679751" cy="4608512"/>
          </a:xfrm>
        </p:spPr>
        <p:txBody>
          <a:bodyPr/>
          <a:lstStyle/>
          <a:p>
            <a:r>
              <a:rPr lang="cs-CZ" dirty="0"/>
              <a:t>Téma je v učebnici rozpracováno </a:t>
            </a:r>
            <a:r>
              <a:rPr lang="cs-CZ" dirty="0" smtClean="0"/>
              <a:t>na</a:t>
            </a:r>
          </a:p>
          <a:p>
            <a:pPr lvl="1">
              <a:buNone/>
            </a:pPr>
            <a:r>
              <a:rPr lang="cs-CZ" dirty="0" smtClean="0"/>
              <a:t> </a:t>
            </a:r>
            <a:r>
              <a:rPr lang="cs-CZ" dirty="0" smtClean="0"/>
              <a:t>		</a:t>
            </a:r>
            <a:r>
              <a:rPr lang="cs-CZ" dirty="0" smtClean="0"/>
              <a:t>s</a:t>
            </a:r>
            <a:r>
              <a:rPr lang="cs-CZ" dirty="0"/>
              <a:t>. 66-67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Pracovní sešit Moderní dějiny pro SŠ</a:t>
            </a:r>
          </a:p>
          <a:p>
            <a:pPr lvl="1"/>
            <a:r>
              <a:rPr lang="cs-CZ" dirty="0"/>
              <a:t>Časová osa s. 55</a:t>
            </a:r>
          </a:p>
          <a:p>
            <a:pPr lvl="1"/>
            <a:endParaRPr lang="cs-CZ" dirty="0"/>
          </a:p>
        </p:txBody>
      </p:sp>
      <p:pic>
        <p:nvPicPr>
          <p:cNvPr id="4" name="Picture 4" descr="VÃ½sledek obrÃ¡zku pro didaktis modernÃ­ dÄji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2732747" cy="3869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79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5737" y="2636912"/>
            <a:ext cx="6491064" cy="348925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Děkujeme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D92DE-069E-4A7B-9618-2EA10D9F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hodiny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44C7FCA-F31D-4D4B-8FA0-E5A80233E2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8425185" cy="4248472"/>
          </a:xfrm>
        </p:spPr>
        <p:txBody>
          <a:bodyPr/>
          <a:lstStyle/>
          <a:p>
            <a:pPr lvl="1"/>
            <a:r>
              <a:rPr lang="cs-CZ" dirty="0" smtClean="0"/>
              <a:t>Učitel </a:t>
            </a:r>
            <a:r>
              <a:rPr lang="cs-CZ" dirty="0"/>
              <a:t>vysvětlí činnost, kterou žáci budou konat</a:t>
            </a:r>
          </a:p>
          <a:p>
            <a:pPr lvl="1"/>
            <a:r>
              <a:rPr lang="cs-CZ" dirty="0"/>
              <a:t>Rozdělí je do skupinek, zadá pracovní listy a připravené čisté paměťové karty (mapy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700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F07524-6E40-495B-AD09-2604A521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Studování textů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7D5B15C-2333-4DD7-8E83-2A0DAF2E09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844824"/>
            <a:ext cx="8280400" cy="4392488"/>
          </a:xfrm>
        </p:spPr>
        <p:txBody>
          <a:bodyPr/>
          <a:lstStyle/>
          <a:p>
            <a:pPr lvl="1"/>
            <a:r>
              <a:rPr lang="cs-CZ" dirty="0" smtClean="0"/>
              <a:t>Žáci </a:t>
            </a:r>
            <a:r>
              <a:rPr lang="cs-CZ" dirty="0"/>
              <a:t>si ve skupinkách prostudují text</a:t>
            </a:r>
          </a:p>
          <a:p>
            <a:pPr lvl="1"/>
            <a:r>
              <a:rPr lang="cs-CZ" dirty="0"/>
              <a:t>Následně se demokraticky dohodnou o jakou událost (jev) se jedná</a:t>
            </a:r>
          </a:p>
          <a:p>
            <a:pPr lvl="1"/>
            <a:r>
              <a:rPr lang="cs-CZ" dirty="0"/>
              <a:t>Své tvrzení zaznamenají na danou kartičku</a:t>
            </a:r>
          </a:p>
          <a:p>
            <a:pPr lvl="1"/>
            <a:r>
              <a:rPr lang="cs-CZ" dirty="0"/>
              <a:t>Skupiny představí třídě svůj článek </a:t>
            </a:r>
            <a:r>
              <a:rPr lang="cs-CZ" dirty="0" smtClean="0"/>
              <a:t>řetězce</a:t>
            </a:r>
            <a:endParaRPr lang="cs-CZ" dirty="0"/>
          </a:p>
          <a:p>
            <a:pPr lvl="1"/>
            <a:r>
              <a:rPr lang="cs-CZ" dirty="0" smtClean="0"/>
              <a:t>U</a:t>
            </a:r>
            <a:r>
              <a:rPr lang="cs-CZ" dirty="0" smtClean="0"/>
              <a:t>čitel </a:t>
            </a:r>
            <a:r>
              <a:rPr lang="cs-CZ" dirty="0"/>
              <a:t>se může zeptat, zdali už </a:t>
            </a:r>
            <a:r>
              <a:rPr lang="cs-CZ" dirty="0" smtClean="0"/>
              <a:t>ví, </a:t>
            </a:r>
            <a:r>
              <a:rPr lang="cs-CZ" dirty="0"/>
              <a:t>k čemu řetězec směřuje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7345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5B646D-7D5B-4999-865A-4E9EA6FC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Skládání paměťových karet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02F1075-4CD6-4820-ABD4-EC510BEEC2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712967" cy="4608512"/>
          </a:xfrm>
        </p:spPr>
        <p:txBody>
          <a:bodyPr/>
          <a:lstStyle/>
          <a:p>
            <a:r>
              <a:rPr lang="cs-CZ" dirty="0"/>
              <a:t>Žáci složí řetězec událostí v jejich návaznosti</a:t>
            </a:r>
          </a:p>
          <a:p>
            <a:r>
              <a:rPr lang="cs-CZ" dirty="0"/>
              <a:t>Klíčem k sestavení je tvar kartiček, které do sebe zapadají (jako puzzle)</a:t>
            </a:r>
          </a:p>
          <a:p>
            <a:r>
              <a:rPr lang="cs-CZ" dirty="0"/>
              <a:t>Následně s učitelem vedou diskusi o probírané látce (probírají, co si z </a:t>
            </a:r>
            <a:r>
              <a:rPr lang="cs-CZ" dirty="0" smtClean="0"/>
              <a:t>aktivity </a:t>
            </a:r>
            <a:r>
              <a:rPr lang="cs-CZ" dirty="0"/>
              <a:t>odnesli)</a:t>
            </a:r>
          </a:p>
          <a:p>
            <a:r>
              <a:rPr lang="cs-CZ" dirty="0"/>
              <a:t>Učitel </a:t>
            </a:r>
            <a:r>
              <a:rPr lang="cs-CZ" dirty="0" smtClean="0"/>
              <a:t>provede </a:t>
            </a:r>
            <a:r>
              <a:rPr lang="cs-CZ" dirty="0"/>
              <a:t>sumarizaci</a:t>
            </a:r>
          </a:p>
        </p:txBody>
      </p:sp>
    </p:spTree>
    <p:extLst>
      <p:ext uri="{BB962C8B-B14F-4D97-AF65-F5344CB8AC3E}">
        <p14:creationId xmlns:p14="http://schemas.microsoft.com/office/powerpoint/2010/main" xmlns="" val="304176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E6A8A56-5127-4105-AD65-F50722A1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pracovního </a:t>
            </a:r>
            <a:r>
              <a:rPr lang="cs-CZ" dirty="0" smtClean="0"/>
              <a:t>listu 1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B1919E3-1E2C-4F52-BD29-274822FA4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2" y="1556792"/>
            <a:ext cx="8424167" cy="4680520"/>
          </a:xfrm>
        </p:spPr>
        <p:txBody>
          <a:bodyPr/>
          <a:lstStyle/>
          <a:p>
            <a:pPr algn="just"/>
            <a:r>
              <a:rPr lang="cs-CZ" sz="2000" u="sng" dirty="0"/>
              <a:t>Časy dobré, časy zlé</a:t>
            </a:r>
            <a:endParaRPr lang="cs-CZ" sz="2000" dirty="0"/>
          </a:p>
          <a:p>
            <a:pPr algn="just"/>
            <a:r>
              <a:rPr lang="cs-CZ" sz="2000" dirty="0"/>
              <a:t>Po válce nastaly těžké časy obnovy. Lid československý se však nedal. Československo zasáhlo </a:t>
            </a:r>
            <a:r>
              <a:rPr lang="cs-CZ" sz="2000" u="sng" dirty="0"/>
              <a:t>období modernizace, racionálních metod řízení</a:t>
            </a:r>
            <a:r>
              <a:rPr lang="cs-CZ" sz="2000" dirty="0"/>
              <a:t> (Baťa, Škodovy závody). Do počátku </a:t>
            </a:r>
            <a:r>
              <a:rPr lang="cs-CZ" sz="2000" u="sng" dirty="0"/>
              <a:t>30. let byl elektrifikován téměř veškerý průmysl a 80 % domácností</a:t>
            </a:r>
            <a:r>
              <a:rPr lang="cs-CZ" sz="2000" dirty="0"/>
              <a:t>. Klesal počet nezaměstnaných, nejnižšího stavu dosáhl na přelomu roku 1928 – 1929. I když jsme ztratili </a:t>
            </a:r>
            <a:r>
              <a:rPr lang="cs-CZ" sz="2000" dirty="0" smtClean="0"/>
              <a:t>práci, </a:t>
            </a:r>
            <a:r>
              <a:rPr lang="cs-CZ" sz="2000" dirty="0"/>
              <a:t>zachránil </a:t>
            </a:r>
            <a:r>
              <a:rPr lang="cs-CZ" sz="2000" dirty="0" smtClean="0"/>
              <a:t>nás </a:t>
            </a:r>
            <a:r>
              <a:rPr lang="cs-CZ" sz="2000" dirty="0"/>
              <a:t>gentský systém, díky kterému jste dostávaly dávky. Náš národní důchod předstihl Itálii, Rakousko, Maďarsko.</a:t>
            </a:r>
          </a:p>
          <a:p>
            <a:pPr algn="just"/>
            <a:r>
              <a:rPr lang="cs-CZ" sz="2000" u="sng" dirty="0"/>
              <a:t>V roce 1929 se však něco ve Spojených státech pokazilo</a:t>
            </a:r>
            <a:r>
              <a:rPr lang="cs-CZ" sz="2000" dirty="0"/>
              <a:t>. Lidé skákali z oken, věšeli se na klikách svých věřitelů… Výrobní pásy začaly stát, továrny již nelomozily a neotravovaly vzduch svým mocným černým štiplavým dechem. Bylo to jako mor, který </a:t>
            </a:r>
            <a:r>
              <a:rPr lang="cs-CZ" sz="2000" dirty="0" smtClean="0"/>
              <a:t>se</a:t>
            </a:r>
            <a:r>
              <a:rPr lang="cs-CZ" sz="2000" dirty="0"/>
              <a:t> vynořil z poza „velké louže“ a zahalil Evropu.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22293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3A1A97-7913-4F21-A4CB-09D711C3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pracovního </a:t>
            </a:r>
            <a:r>
              <a:rPr lang="cs-CZ" dirty="0" smtClean="0"/>
              <a:t>listu 2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CF2A79F-502B-4B45-9BC3-814B54C21E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484784"/>
            <a:ext cx="8280400" cy="4896544"/>
          </a:xfrm>
        </p:spPr>
        <p:txBody>
          <a:bodyPr/>
          <a:lstStyle/>
          <a:p>
            <a:pPr algn="just"/>
            <a:r>
              <a:rPr lang="cs-CZ" sz="2200" dirty="0"/>
              <a:t>Noviny </a:t>
            </a:r>
            <a:r>
              <a:rPr lang="cs-CZ" sz="2200" i="1" dirty="0"/>
              <a:t>Večerní České slovo </a:t>
            </a:r>
            <a:r>
              <a:rPr lang="cs-CZ" sz="2200" dirty="0"/>
              <a:t>informovaly o živnostníkovi, který objížděl své dlužníky, aby nemusel propustit své zaměstnance. Celý den je objížděl, ale ani u jednoho z nich nepochodil</a:t>
            </a:r>
            <a:r>
              <a:rPr lang="cs-CZ" sz="2200" dirty="0" smtClean="0"/>
              <a:t>.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b="1" dirty="0"/>
              <a:t>„PO CELODENNÍM TRMÁCENÍ NEMĚL ANI NA ZPÁTEČNÍ JÍZDENKU. V ZOUFALSTVÍ NAD TAKOVÝM ŽIVOTEM SE POVĚSIL NA KLICE DVĚŘÍ SVÉHO VĚŘITELE.“</a:t>
            </a:r>
            <a:endParaRPr lang="cs-CZ" sz="2200" dirty="0"/>
          </a:p>
          <a:p>
            <a:pPr algn="just"/>
            <a:r>
              <a:rPr lang="cs-CZ" sz="2200" dirty="0"/>
              <a:t>A nebyla to ojedinělá záležitost. Ve 30. letech 20. století si </a:t>
            </a:r>
            <a:r>
              <a:rPr lang="cs-CZ" sz="2200" dirty="0" smtClean="0"/>
              <a:t>v ČSR na </a:t>
            </a:r>
            <a:r>
              <a:rPr lang="cs-CZ" sz="2200" dirty="0"/>
              <a:t>život sáhlo více než 4000 lidí </a:t>
            </a:r>
            <a:r>
              <a:rPr lang="cs-CZ" sz="2200" dirty="0" smtClean="0"/>
              <a:t>ročně.</a:t>
            </a:r>
            <a:endParaRPr lang="cs-CZ" sz="2200" dirty="0"/>
          </a:p>
          <a:p>
            <a:pPr algn="just"/>
            <a:r>
              <a:rPr lang="cs-CZ" sz="2200" dirty="0"/>
              <a:t>Rozvíjel se i barterový obchod: „Nehladověli jsme, ale neměli jsme taky vůbec žádné peníze, takže když jsem potřebovala sešit do školy, vzala maminka </a:t>
            </a:r>
            <a:r>
              <a:rPr lang="cs-CZ" sz="2200" dirty="0" smtClean="0"/>
              <a:t>pár </a:t>
            </a:r>
            <a:r>
              <a:rPr lang="cs-CZ" sz="2200" dirty="0"/>
              <a:t>vajec a šla je prodat. Zpátky přinesla sešit.“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537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90BDB7-F1AA-4FD6-8299-010EF0EAA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Doplňky </a:t>
            </a:r>
            <a:r>
              <a:rPr lang="cs-CZ" dirty="0"/>
              <a:t>pracovního listu</a:t>
            </a:r>
          </a:p>
        </p:txBody>
      </p:sp>
      <p:pic>
        <p:nvPicPr>
          <p:cNvPr id="4" name="Zástupný symbol pro obsah 3" descr="VÃ½sledek obrÃ¡zku pro velkÃ¡ hospodÃ¡ÅskÃ¡ krize v Äsr">
            <a:extLst>
              <a:ext uri="{FF2B5EF4-FFF2-40B4-BE49-F238E27FC236}">
                <a16:creationId xmlns:a16="http://schemas.microsoft.com/office/drawing/2014/main" xmlns="" id="{D48F926D-49C3-4585-9321-2D5D64C5AFEE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20080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62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FF_4_3_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_FF_4_3_cz.pot [režim kompatibility]" id="{DEA7FFA4-84FE-4A53-9866-AA8814250E40}" vid="{D9F529FE-6D71-4D0C-AB8F-6652549A8471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prezentace_FF_4_3_cz</Template>
  <TotalTime>427</TotalTime>
  <Words>1073</Words>
  <Application>Microsoft Office PowerPoint</Application>
  <PresentationFormat>Předvádění na obrazovce (4:3)</PresentationFormat>
  <Paragraphs>165</Paragraphs>
  <Slides>37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prezentace_FF_4_3_cz</vt:lpstr>
      <vt:lpstr>Didaktické intervence – Dějepis Rok 1938</vt:lpstr>
      <vt:lpstr>Cíle příspěvku</vt:lpstr>
      <vt:lpstr>1. Paměťové karty</vt:lpstr>
      <vt:lpstr>Úvod hodiny</vt:lpstr>
      <vt:lpstr>Studování textů</vt:lpstr>
      <vt:lpstr>Skládání paměťových karet</vt:lpstr>
      <vt:lpstr>Ukázka pracovního listu 1</vt:lpstr>
      <vt:lpstr>Ukázka pracovního listu 2</vt:lpstr>
      <vt:lpstr>Doplňky pracovního listu</vt:lpstr>
      <vt:lpstr>O pracovních listech</vt:lpstr>
      <vt:lpstr>O pracovních listech</vt:lpstr>
      <vt:lpstr>2. Situační hra</vt:lpstr>
      <vt:lpstr>Úvod hodiny a studování textů</vt:lpstr>
      <vt:lpstr>Scénář role - daná</vt:lpstr>
      <vt:lpstr>Scénář role - neutrální</vt:lpstr>
      <vt:lpstr>Situační hra</vt:lpstr>
      <vt:lpstr>Situační hra</vt:lpstr>
      <vt:lpstr>Situační hra</vt:lpstr>
      <vt:lpstr>Situační hra</vt:lpstr>
      <vt:lpstr>Role učitele</vt:lpstr>
      <vt:lpstr>Využití učebnice</vt:lpstr>
      <vt:lpstr>3. Disputace - Bránit se?</vt:lpstr>
      <vt:lpstr>Disputace – Zadání úkolu</vt:lpstr>
      <vt:lpstr>Disputace – Zdroje informací</vt:lpstr>
      <vt:lpstr>Materiály z učebnice</vt:lpstr>
      <vt:lpstr>Dějiny v dokumentech</vt:lpstr>
      <vt:lpstr>Anketa odborníků v Reflexu</vt:lpstr>
      <vt:lpstr>Filmová zpracování</vt:lpstr>
      <vt:lpstr>Hlavní část</vt:lpstr>
      <vt:lpstr>Otázky učitele</vt:lpstr>
      <vt:lpstr>Závěr</vt:lpstr>
      <vt:lpstr>4. Fixační hry</vt:lpstr>
      <vt:lpstr>Kvarteto</vt:lpstr>
      <vt:lpstr>Karty časové osy (rub a líc)</vt:lpstr>
      <vt:lpstr>Skládání časové osy</vt:lpstr>
      <vt:lpstr>Využití učebnice</vt:lpstr>
      <vt:lpstr>Snímek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bakalářské práce</dc:title>
  <dc:creator>Michael Stefan</dc:creator>
  <cp:lastModifiedBy>Michael Stefan</cp:lastModifiedBy>
  <cp:revision>85</cp:revision>
  <dcterms:created xsi:type="dcterms:W3CDTF">2017-05-12T13:09:18Z</dcterms:created>
  <dcterms:modified xsi:type="dcterms:W3CDTF">2018-10-24T08:15:46Z</dcterms:modified>
</cp:coreProperties>
</file>