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334" r:id="rId3"/>
    <p:sldId id="258" r:id="rId4"/>
    <p:sldId id="306" r:id="rId5"/>
    <p:sldId id="303" r:id="rId6"/>
    <p:sldId id="328" r:id="rId7"/>
    <p:sldId id="329" r:id="rId8"/>
    <p:sldId id="331" r:id="rId9"/>
    <p:sldId id="332" r:id="rId10"/>
    <p:sldId id="333" r:id="rId11"/>
    <p:sldId id="330" r:id="rId12"/>
    <p:sldId id="321" r:id="rId13"/>
    <p:sldId id="316" r:id="rId14"/>
    <p:sldId id="340" r:id="rId15"/>
    <p:sldId id="335" r:id="rId16"/>
    <p:sldId id="336" r:id="rId17"/>
    <p:sldId id="339" r:id="rId18"/>
    <p:sldId id="338" r:id="rId19"/>
    <p:sldId id="337" r:id="rId20"/>
    <p:sldId id="297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1647"/>
    <a:srgbClr val="6A4130"/>
    <a:srgbClr val="0066CC"/>
    <a:srgbClr val="254B2A"/>
    <a:srgbClr val="CCFFFF"/>
    <a:srgbClr val="0033CC"/>
    <a:srgbClr val="FFFF99"/>
    <a:srgbClr val="FBF9DB"/>
    <a:srgbClr val="FAF9DB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3C80A-3D57-4D9D-8F0A-86E1C54F7360}" type="datetimeFigureOut">
              <a:rPr lang="de-DE" smtClean="0"/>
              <a:t>02.11.2017</a:t>
            </a:fld>
            <a:endParaRPr lang="de-DE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7C0DE-61D6-4303-A903-FABD46DA00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73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dirty="0" smtClean="0"/>
              <a:t>Kliknutím lze upravit styl.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30000">
              <a:schemeClr val="bg1"/>
            </a:gs>
            <a:gs pos="41240">
              <a:srgbClr val="E0E7EC"/>
            </a:gs>
            <a:gs pos="37489">
              <a:srgbClr val="EEF2F5"/>
            </a:gs>
            <a:gs pos="16000">
              <a:srgbClr val="FFFF66"/>
            </a:gs>
            <a:gs pos="99583">
              <a:schemeClr val="accent1"/>
            </a:gs>
            <a:gs pos="95000">
              <a:schemeClr val="tx2">
                <a:lumMod val="60000"/>
                <a:lumOff val="4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29000">
              <a:srgbClr val="FAF9DB"/>
            </a:gs>
            <a:gs pos="41240">
              <a:srgbClr val="E0E7EC"/>
            </a:gs>
            <a:gs pos="37489">
              <a:srgbClr val="EEF2F5"/>
            </a:gs>
            <a:gs pos="16000">
              <a:srgbClr val="FFFF66"/>
            </a:gs>
            <a:gs pos="99583">
              <a:schemeClr val="accent1"/>
            </a:gs>
            <a:gs pos="95000">
              <a:schemeClr val="tx2">
                <a:lumMod val="60000"/>
                <a:lumOff val="4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624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cs-CZ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cs-CZ" sz="1200" cap="all" dirty="0" smtClean="0">
              <a:latin typeface="+mj-lt"/>
              <a:ea typeface="Cambria Math" panose="020405030504060302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4800" dirty="0" smtClean="0">
                <a:solidFill>
                  <a:schemeClr val="tx2"/>
                </a:solidFill>
                <a:latin typeface="+mj-lt"/>
                <a:ea typeface="Cambria Math" panose="02040503050406030204" pitchFamily="18" charset="0"/>
              </a:rPr>
              <a:t>Už umím německy </a:t>
            </a:r>
            <a:r>
              <a:rPr lang="cs-CZ" sz="4800" cap="all" dirty="0" smtClean="0">
                <a:solidFill>
                  <a:schemeClr val="tx2"/>
                </a:solidFill>
                <a:latin typeface="+mj-lt"/>
                <a:ea typeface="Cambria Math" panose="02040503050406030204" pitchFamily="18" charset="0"/>
                <a:sym typeface="Wingdings" panose="05000000000000000000" pitchFamily="2" charset="2"/>
              </a:rPr>
              <a:t>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4800" cap="all" dirty="0" smtClean="0">
                <a:solidFill>
                  <a:schemeClr val="tx2"/>
                </a:solidFill>
                <a:latin typeface="+mj-lt"/>
                <a:ea typeface="Cambria Math" panose="02040503050406030204" pitchFamily="18" charset="0"/>
                <a:sym typeface="Wingdings" panose="05000000000000000000" pitchFamily="2" charset="2"/>
              </a:rPr>
              <a:t>… </a:t>
            </a:r>
            <a:r>
              <a:rPr lang="cs-CZ" sz="4800" dirty="0" smtClean="0">
                <a:solidFill>
                  <a:schemeClr val="tx2"/>
                </a:solidFill>
                <a:latin typeface="+mj-lt"/>
                <a:ea typeface="Cambria Math" panose="02040503050406030204" pitchFamily="18" charset="0"/>
                <a:sym typeface="Wingdings" panose="05000000000000000000" pitchFamily="2" charset="2"/>
              </a:rPr>
              <a:t>ale nikdo mi nerozumí </a:t>
            </a:r>
            <a:r>
              <a:rPr lang="cs-CZ" sz="4800" cap="all" dirty="0" smtClean="0">
                <a:solidFill>
                  <a:schemeClr val="tx2"/>
                </a:solidFill>
                <a:latin typeface="+mj-lt"/>
                <a:ea typeface="Cambria Math" panose="02040503050406030204" pitchFamily="18" charset="0"/>
                <a:sym typeface="Wingdings" panose="05000000000000000000" pitchFamily="2" charset="2"/>
              </a:rPr>
              <a:t>  </a:t>
            </a:r>
            <a:endParaRPr lang="cs-CZ" sz="4800" cap="all" dirty="0">
              <a:solidFill>
                <a:schemeClr val="tx2"/>
              </a:solidFill>
              <a:latin typeface="+mj-lt"/>
              <a:ea typeface="Cambria Math" panose="020405030504060302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cs-CZ" sz="3200" dirty="0" smtClean="0">
              <a:solidFill>
                <a:schemeClr val="tx2"/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4000" dirty="0" smtClean="0">
                <a:solidFill>
                  <a:schemeClr val="tx2"/>
                </a:solidFill>
                <a:latin typeface="+mj-lt"/>
              </a:rPr>
              <a:t>aneb </a:t>
            </a:r>
            <a:r>
              <a:rPr lang="cs-CZ" sz="4000" dirty="0">
                <a:solidFill>
                  <a:schemeClr val="tx2"/>
                </a:solidFill>
                <a:latin typeface="+mj-lt"/>
              </a:rPr>
              <a:t>Jak </a:t>
            </a:r>
            <a:r>
              <a:rPr lang="cs-CZ" sz="4000" dirty="0" smtClean="0">
                <a:solidFill>
                  <a:schemeClr val="tx2"/>
                </a:solidFill>
                <a:latin typeface="+mj-lt"/>
              </a:rPr>
              <a:t>tvořit srozumitelné texty</a:t>
            </a:r>
          </a:p>
          <a:p>
            <a:pPr marL="1074738" indent="0">
              <a:spcBef>
                <a:spcPts val="0"/>
              </a:spcBef>
              <a:buNone/>
            </a:pPr>
            <a:r>
              <a:rPr lang="cs-CZ" dirty="0" smtClean="0">
                <a:solidFill>
                  <a:schemeClr val="tx2"/>
                </a:solidFill>
                <a:latin typeface="+mj-lt"/>
                <a:ea typeface="Cambria Math" panose="02040503050406030204" pitchFamily="18" charset="0"/>
              </a:rPr>
              <a:t/>
            </a:r>
            <a:br>
              <a:rPr lang="cs-CZ" dirty="0" smtClean="0">
                <a:solidFill>
                  <a:schemeClr val="tx2"/>
                </a:solidFill>
                <a:latin typeface="+mj-lt"/>
                <a:ea typeface="Cambria Math" panose="02040503050406030204" pitchFamily="18" charset="0"/>
              </a:rPr>
            </a:br>
            <a:r>
              <a:rPr lang="cs-CZ" dirty="0" smtClean="0">
                <a:solidFill>
                  <a:schemeClr val="tx2"/>
                </a:solidFill>
                <a:latin typeface="+mj-lt"/>
                <a:ea typeface="Cambria Math" panose="02040503050406030204" pitchFamily="18" charset="0"/>
              </a:rPr>
              <a:t>Michal Balaš</a:t>
            </a:r>
          </a:p>
          <a:p>
            <a:pPr marL="1074738" indent="0" defTabSz="1117600">
              <a:spcBef>
                <a:spcPts val="0"/>
              </a:spcBef>
              <a:buNone/>
              <a:tabLst>
                <a:tab pos="363538" algn="l"/>
              </a:tabLst>
            </a:pPr>
            <a:r>
              <a:rPr lang="cs-CZ" dirty="0">
                <a:solidFill>
                  <a:schemeClr val="tx2"/>
                </a:solidFill>
                <a:latin typeface="+mj-lt"/>
                <a:ea typeface="Cambria Math" panose="02040503050406030204" pitchFamily="18" charset="0"/>
              </a:rPr>
              <a:t> </a:t>
            </a:r>
            <a:r>
              <a:rPr lang="cs-CZ" dirty="0" smtClean="0">
                <a:solidFill>
                  <a:schemeClr val="tx2"/>
                </a:solidFill>
                <a:latin typeface="+mj-lt"/>
                <a:ea typeface="Cambria Math" panose="02040503050406030204" pitchFamily="18" charset="0"/>
              </a:rPr>
              <a:t>           Martina </a:t>
            </a:r>
            <a:r>
              <a:rPr lang="cs-CZ" dirty="0">
                <a:solidFill>
                  <a:schemeClr val="tx2"/>
                </a:solidFill>
                <a:latin typeface="+mj-lt"/>
                <a:ea typeface="Cambria Math" panose="02040503050406030204" pitchFamily="18" charset="0"/>
              </a:rPr>
              <a:t>Bolková</a:t>
            </a:r>
          </a:p>
          <a:p>
            <a:pPr marL="1074738" indent="0" defTabSz="1117600">
              <a:spcBef>
                <a:spcPts val="0"/>
              </a:spcBef>
              <a:buNone/>
              <a:tabLst>
                <a:tab pos="363538" algn="l"/>
              </a:tabLst>
            </a:pPr>
            <a:r>
              <a:rPr lang="cs-CZ" dirty="0" smtClean="0">
                <a:solidFill>
                  <a:schemeClr val="tx2"/>
                </a:solidFill>
                <a:latin typeface="+mj-lt"/>
                <a:ea typeface="Cambria Math" panose="02040503050406030204" pitchFamily="18" charset="0"/>
              </a:rPr>
              <a:t>		        Šárka </a:t>
            </a:r>
            <a:r>
              <a:rPr lang="cs-CZ" dirty="0">
                <a:solidFill>
                  <a:schemeClr val="tx2"/>
                </a:solidFill>
                <a:latin typeface="+mj-lt"/>
                <a:ea typeface="Cambria Math" panose="02040503050406030204" pitchFamily="18" charset="0"/>
              </a:rPr>
              <a:t>Konečná</a:t>
            </a:r>
          </a:p>
          <a:p>
            <a:pPr marL="1074738" indent="0" defTabSz="1117600">
              <a:spcBef>
                <a:spcPts val="0"/>
              </a:spcBef>
              <a:buNone/>
              <a:tabLst>
                <a:tab pos="363538" algn="l"/>
              </a:tabLst>
            </a:pPr>
            <a:r>
              <a:rPr lang="cs-CZ" dirty="0" smtClean="0">
                <a:solidFill>
                  <a:schemeClr val="tx2"/>
                </a:solidFill>
                <a:latin typeface="+mj-lt"/>
                <a:ea typeface="Cambria Math" panose="02040503050406030204" pitchFamily="18" charset="0"/>
              </a:rPr>
              <a:t>			Leontina Krsková</a:t>
            </a:r>
          </a:p>
          <a:p>
            <a:pPr marL="1074738" indent="0" defTabSz="1117600">
              <a:spcBef>
                <a:spcPts val="0"/>
              </a:spcBef>
              <a:buNone/>
              <a:tabLst>
                <a:tab pos="363538" algn="l"/>
              </a:tabLst>
            </a:pPr>
            <a:r>
              <a:rPr lang="cs-CZ" dirty="0" smtClean="0">
                <a:solidFill>
                  <a:schemeClr val="tx2"/>
                </a:solidFill>
                <a:latin typeface="+mj-lt"/>
                <a:ea typeface="Cambria Math" panose="02040503050406030204" pitchFamily="18" charset="0"/>
              </a:rPr>
              <a:t>			              Veronika </a:t>
            </a:r>
            <a:r>
              <a:rPr lang="cs-CZ" dirty="0">
                <a:solidFill>
                  <a:schemeClr val="tx2"/>
                </a:solidFill>
                <a:latin typeface="+mj-lt"/>
                <a:ea typeface="Cambria Math" panose="02040503050406030204" pitchFamily="18" charset="0"/>
              </a:rPr>
              <a:t>Vargová</a:t>
            </a:r>
          </a:p>
          <a:p>
            <a:pPr marL="1074738" indent="0" defTabSz="1117600">
              <a:spcBef>
                <a:spcPts val="0"/>
              </a:spcBef>
              <a:buNone/>
              <a:tabLst>
                <a:tab pos="363538" algn="l"/>
              </a:tabLst>
            </a:pPr>
            <a:r>
              <a:rPr lang="cs-CZ" dirty="0" smtClean="0">
                <a:solidFill>
                  <a:schemeClr val="tx2"/>
                </a:solidFill>
                <a:latin typeface="+mj-lt"/>
                <a:ea typeface="Cambria Math" panose="02040503050406030204" pitchFamily="18" charset="0"/>
              </a:rPr>
              <a:t>				              Eva Polášková</a:t>
            </a:r>
          </a:p>
          <a:p>
            <a:pPr marL="0" indent="0" defTabSz="1117600">
              <a:spcBef>
                <a:spcPts val="0"/>
              </a:spcBef>
              <a:buNone/>
              <a:tabLst>
                <a:tab pos="363538" algn="l"/>
              </a:tabLst>
            </a:pPr>
            <a:endParaRPr lang="cs-CZ" dirty="0" smtClean="0">
              <a:latin typeface="+mj-lt"/>
              <a:ea typeface="Cambria Math" panose="02040503050406030204" pitchFamily="18" charset="0"/>
            </a:endParaRPr>
          </a:p>
          <a:p>
            <a:pPr marL="0" indent="0" algn="just" defTabSz="1117600">
              <a:spcBef>
                <a:spcPts val="0"/>
              </a:spcBef>
              <a:buNone/>
              <a:tabLst>
                <a:tab pos="363538" algn="l"/>
              </a:tabLst>
            </a:pPr>
            <a:endParaRPr lang="cs-CZ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89465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60748"/>
            <a:ext cx="8712968" cy="554461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>
                <a:latin typeface="+mj-lt"/>
              </a:rPr>
              <a:t>Vnímatelnost</a:t>
            </a:r>
            <a:endParaRPr lang="cs-CZ" sz="4000" dirty="0">
              <a:latin typeface="+mj-lt"/>
            </a:endParaRPr>
          </a:p>
          <a:p>
            <a:pPr marL="269875" indent="-269875">
              <a:spcBef>
                <a:spcPts val="600"/>
              </a:spcBef>
              <a:tabLst>
                <a:tab pos="269875" algn="l"/>
              </a:tabLst>
            </a:pPr>
            <a:r>
              <a:rPr lang="cs-CZ" sz="3600" dirty="0" smtClean="0">
                <a:latin typeface="+mj-lt"/>
              </a:rPr>
              <a:t>Formální aspekty textu, typografické, nonverbální a </a:t>
            </a:r>
            <a:r>
              <a:rPr lang="cs-CZ" sz="3600" dirty="0" err="1" smtClean="0">
                <a:latin typeface="+mj-lt"/>
              </a:rPr>
              <a:t>paraverbální</a:t>
            </a:r>
            <a:r>
              <a:rPr lang="cs-CZ" sz="3600" dirty="0" smtClean="0">
                <a:latin typeface="+mj-lt"/>
              </a:rPr>
              <a:t> elementy</a:t>
            </a:r>
          </a:p>
          <a:p>
            <a:pPr marL="0">
              <a:spcBef>
                <a:spcPts val="600"/>
              </a:spcBef>
            </a:pPr>
            <a:r>
              <a:rPr lang="cs-CZ" sz="3600" dirty="0" smtClean="0">
                <a:latin typeface="+mj-lt"/>
              </a:rPr>
              <a:t>Dobrá čitelnost textu</a:t>
            </a:r>
          </a:p>
          <a:p>
            <a:pPr marL="0">
              <a:spcBef>
                <a:spcPts val="600"/>
              </a:spcBef>
            </a:pPr>
            <a:r>
              <a:rPr lang="cs-CZ" sz="3600" dirty="0" smtClean="0">
                <a:latin typeface="+mj-lt"/>
              </a:rPr>
              <a:t>Optické členění textu</a:t>
            </a:r>
          </a:p>
          <a:p>
            <a:pPr marL="0" indent="-273050">
              <a:spcBef>
                <a:spcPts val="600"/>
              </a:spcBef>
            </a:pPr>
            <a:r>
              <a:rPr lang="cs-CZ" sz="3600" dirty="0" smtClean="0">
                <a:latin typeface="+mj-lt"/>
              </a:rPr>
              <a:t>Volba typů písma, možností zdůraznění</a:t>
            </a:r>
          </a:p>
          <a:p>
            <a:pPr marL="0">
              <a:spcBef>
                <a:spcPts val="600"/>
              </a:spcBef>
            </a:pPr>
            <a:r>
              <a:rPr lang="cs-CZ" altLang="cs-CZ" sz="3600" dirty="0" smtClean="0">
                <a:latin typeface="+mj-lt"/>
              </a:rPr>
              <a:t>Obrázky </a:t>
            </a:r>
            <a:r>
              <a:rPr lang="cs-CZ" altLang="cs-CZ" sz="3600" dirty="0">
                <a:latin typeface="+mj-lt"/>
              </a:rPr>
              <a:t>a jejich aspekty</a:t>
            </a:r>
            <a:endParaRPr lang="de-DE" sz="3600" dirty="0">
              <a:latin typeface="+mj-lt"/>
            </a:endParaRPr>
          </a:p>
        </p:txBody>
      </p:sp>
      <p:sp>
        <p:nvSpPr>
          <p:cNvPr id="4" name="Slunce 3"/>
          <p:cNvSpPr/>
          <p:nvPr/>
        </p:nvSpPr>
        <p:spPr>
          <a:xfrm>
            <a:off x="611560" y="476672"/>
            <a:ext cx="1368152" cy="1368152"/>
          </a:xfrm>
          <a:prstGeom prst="sun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Měsíc 4"/>
          <p:cNvSpPr/>
          <p:nvPr/>
        </p:nvSpPr>
        <p:spPr>
          <a:xfrm>
            <a:off x="6718985" y="620688"/>
            <a:ext cx="864096" cy="1224136"/>
          </a:xfrm>
          <a:prstGeom prst="moon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ěticípá hvězda 5"/>
          <p:cNvSpPr/>
          <p:nvPr/>
        </p:nvSpPr>
        <p:spPr>
          <a:xfrm>
            <a:off x="7439065" y="1160748"/>
            <a:ext cx="288032" cy="252028"/>
          </a:xfrm>
          <a:prstGeom prst="star5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528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11908"/>
            <a:ext cx="8291264" cy="5199856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	</a:t>
            </a:r>
            <a:br>
              <a:rPr lang="cs-CZ" dirty="0" smtClean="0"/>
            </a:br>
            <a:r>
              <a:rPr lang="cs-CZ" sz="4000" dirty="0" smtClean="0">
                <a:latin typeface="+mj-lt"/>
              </a:rPr>
              <a:t>Správnost</a:t>
            </a:r>
          </a:p>
          <a:p>
            <a:pPr marL="268288" indent="-268288">
              <a:spcBef>
                <a:spcPts val="600"/>
              </a:spcBef>
            </a:pPr>
            <a:r>
              <a:rPr lang="cs-CZ" sz="3600" dirty="0" smtClean="0">
                <a:latin typeface="+mj-lt"/>
              </a:rPr>
              <a:t>Text bez chyb</a:t>
            </a:r>
          </a:p>
          <a:p>
            <a:pPr marL="268288" indent="-268288">
              <a:spcBef>
                <a:spcPts val="600"/>
              </a:spcBef>
            </a:pPr>
            <a:r>
              <a:rPr lang="cs-CZ" sz="3600" dirty="0" smtClean="0">
                <a:latin typeface="+mj-lt"/>
              </a:rPr>
              <a:t>Správný odhad výchozích </a:t>
            </a:r>
            <a:r>
              <a:rPr lang="cs-CZ" altLang="cs-CZ" sz="3600" dirty="0" smtClean="0">
                <a:latin typeface="+mj-lt"/>
              </a:rPr>
              <a:t>vědomostí </a:t>
            </a:r>
            <a:r>
              <a:rPr lang="cs-CZ" altLang="cs-CZ" sz="3600" dirty="0">
                <a:latin typeface="+mj-lt"/>
              </a:rPr>
              <a:t>recipienta</a:t>
            </a:r>
            <a:r>
              <a:rPr lang="cs-CZ" sz="3600" dirty="0" smtClean="0">
                <a:latin typeface="+mj-lt"/>
              </a:rPr>
              <a:t> </a:t>
            </a:r>
          </a:p>
          <a:p>
            <a:pPr marL="268288" indent="-268288">
              <a:spcBef>
                <a:spcPts val="600"/>
              </a:spcBef>
            </a:pPr>
            <a:r>
              <a:rPr lang="cs-CZ" sz="3600" dirty="0" smtClean="0">
                <a:latin typeface="+mj-lt"/>
              </a:rPr>
              <a:t>Text odpovídající zvyklostem</a:t>
            </a:r>
            <a:endParaRPr lang="cs-CZ" sz="3600" dirty="0">
              <a:latin typeface="+mj-lt"/>
            </a:endParaRPr>
          </a:p>
        </p:txBody>
      </p:sp>
      <p:sp>
        <p:nvSpPr>
          <p:cNvPr id="4" name="Prstenec 3"/>
          <p:cNvSpPr/>
          <p:nvPr/>
        </p:nvSpPr>
        <p:spPr>
          <a:xfrm>
            <a:off x="888238" y="548680"/>
            <a:ext cx="1584176" cy="1512168"/>
          </a:xfrm>
          <a:prstGeom prst="donut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Symbol „Zákaz“ 4"/>
          <p:cNvSpPr/>
          <p:nvPr/>
        </p:nvSpPr>
        <p:spPr>
          <a:xfrm>
            <a:off x="6228184" y="332656"/>
            <a:ext cx="1656184" cy="1584176"/>
          </a:xfrm>
          <a:prstGeom prst="noSmoking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808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52928" cy="1224136"/>
          </a:xfrm>
        </p:spPr>
        <p:txBody>
          <a:bodyPr anchor="t" anchorCtr="0">
            <a:noAutofit/>
          </a:bodyPr>
          <a:lstStyle/>
          <a:p>
            <a:pPr algn="ctr"/>
            <a:r>
              <a:rPr lang="cs-CZ" dirty="0" smtClean="0"/>
              <a:t>Aplikace v praxi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556792"/>
            <a:ext cx="8640960" cy="5184576"/>
          </a:xfrm>
        </p:spPr>
        <p:txBody>
          <a:bodyPr>
            <a:normAutofit/>
          </a:bodyPr>
          <a:lstStyle/>
          <a:p>
            <a:pPr algn="ctr"/>
            <a:endParaRPr lang="cs-CZ" sz="3600" dirty="0" smtClean="0">
              <a:latin typeface="+mj-lt"/>
            </a:endParaRPr>
          </a:p>
          <a:p>
            <a:pPr marL="0" indent="0" algn="ctr">
              <a:buNone/>
            </a:pPr>
            <a:endParaRPr lang="cs-CZ" sz="3600" dirty="0">
              <a:latin typeface="+mj-lt"/>
            </a:endParaRPr>
          </a:p>
        </p:txBody>
      </p:sp>
      <p:sp>
        <p:nvSpPr>
          <p:cNvPr id="4" name="Vývojový diagram: předdefinovaný postup 3"/>
          <p:cNvSpPr/>
          <p:nvPr/>
        </p:nvSpPr>
        <p:spPr>
          <a:xfrm>
            <a:off x="683568" y="2096804"/>
            <a:ext cx="3672408" cy="1800200"/>
          </a:xfrm>
          <a:prstGeom prst="flowChartPredefinedProcess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Přímá spojnice 5"/>
          <p:cNvCxnSpPr/>
          <p:nvPr/>
        </p:nvCxnSpPr>
        <p:spPr>
          <a:xfrm flipH="1" flipV="1">
            <a:off x="5148064" y="3108208"/>
            <a:ext cx="1296928" cy="1592031"/>
          </a:xfrm>
          <a:prstGeom prst="line">
            <a:avLst/>
          </a:prstGeom>
          <a:ln w="47625">
            <a:solidFill>
              <a:srgbClr val="6A4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Veselý obličej 9"/>
          <p:cNvSpPr/>
          <p:nvPr/>
        </p:nvSpPr>
        <p:spPr>
          <a:xfrm>
            <a:off x="6305344" y="3544184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C01647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ovnoramenný trojúhelník 10"/>
          <p:cNvSpPr/>
          <p:nvPr/>
        </p:nvSpPr>
        <p:spPr>
          <a:xfrm>
            <a:off x="5713718" y="4393119"/>
            <a:ext cx="1944216" cy="17348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Volný tvar 16"/>
          <p:cNvSpPr/>
          <p:nvPr/>
        </p:nvSpPr>
        <p:spPr>
          <a:xfrm>
            <a:off x="5527021" y="2908917"/>
            <a:ext cx="539014" cy="635267"/>
          </a:xfrm>
          <a:custGeom>
            <a:avLst/>
            <a:gdLst>
              <a:gd name="connsiteX0" fmla="*/ 0 w 539014"/>
              <a:gd name="connsiteY0" fmla="*/ 0 h 635267"/>
              <a:gd name="connsiteX1" fmla="*/ 404261 w 539014"/>
              <a:gd name="connsiteY1" fmla="*/ 182880 h 635267"/>
              <a:gd name="connsiteX2" fmla="*/ 539014 w 539014"/>
              <a:gd name="connsiteY2" fmla="*/ 635267 h 6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014" h="635267">
                <a:moveTo>
                  <a:pt x="0" y="0"/>
                </a:moveTo>
                <a:cubicBezTo>
                  <a:pt x="157212" y="38501"/>
                  <a:pt x="314425" y="77002"/>
                  <a:pt x="404261" y="182880"/>
                </a:cubicBezTo>
                <a:cubicBezTo>
                  <a:pt x="494097" y="288758"/>
                  <a:pt x="516555" y="462012"/>
                  <a:pt x="539014" y="635267"/>
                </a:cubicBezTo>
              </a:path>
            </a:pathLst>
          </a:cu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Volný tvar 18"/>
          <p:cNvSpPr/>
          <p:nvPr/>
        </p:nvSpPr>
        <p:spPr>
          <a:xfrm>
            <a:off x="5763569" y="2706785"/>
            <a:ext cx="539014" cy="635267"/>
          </a:xfrm>
          <a:custGeom>
            <a:avLst/>
            <a:gdLst>
              <a:gd name="connsiteX0" fmla="*/ 0 w 539014"/>
              <a:gd name="connsiteY0" fmla="*/ 0 h 635267"/>
              <a:gd name="connsiteX1" fmla="*/ 404261 w 539014"/>
              <a:gd name="connsiteY1" fmla="*/ 182880 h 635267"/>
              <a:gd name="connsiteX2" fmla="*/ 539014 w 539014"/>
              <a:gd name="connsiteY2" fmla="*/ 635267 h 6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014" h="635267">
                <a:moveTo>
                  <a:pt x="0" y="0"/>
                </a:moveTo>
                <a:cubicBezTo>
                  <a:pt x="157212" y="38501"/>
                  <a:pt x="314425" y="77002"/>
                  <a:pt x="404261" y="182880"/>
                </a:cubicBezTo>
                <a:cubicBezTo>
                  <a:pt x="494097" y="288758"/>
                  <a:pt x="516555" y="462012"/>
                  <a:pt x="539014" y="635267"/>
                </a:cubicBezTo>
              </a:path>
            </a:pathLst>
          </a:cu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Volný tvar 19"/>
          <p:cNvSpPr/>
          <p:nvPr/>
        </p:nvSpPr>
        <p:spPr>
          <a:xfrm rot="11028458">
            <a:off x="4869717" y="3419359"/>
            <a:ext cx="539014" cy="635267"/>
          </a:xfrm>
          <a:custGeom>
            <a:avLst/>
            <a:gdLst>
              <a:gd name="connsiteX0" fmla="*/ 0 w 539014"/>
              <a:gd name="connsiteY0" fmla="*/ 0 h 635267"/>
              <a:gd name="connsiteX1" fmla="*/ 404261 w 539014"/>
              <a:gd name="connsiteY1" fmla="*/ 182880 h 635267"/>
              <a:gd name="connsiteX2" fmla="*/ 539014 w 539014"/>
              <a:gd name="connsiteY2" fmla="*/ 635267 h 6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014" h="635267">
                <a:moveTo>
                  <a:pt x="0" y="0"/>
                </a:moveTo>
                <a:cubicBezTo>
                  <a:pt x="157212" y="38501"/>
                  <a:pt x="314425" y="77002"/>
                  <a:pt x="404261" y="182880"/>
                </a:cubicBezTo>
                <a:cubicBezTo>
                  <a:pt x="494097" y="288758"/>
                  <a:pt x="516555" y="462012"/>
                  <a:pt x="539014" y="635267"/>
                </a:cubicBezTo>
              </a:path>
            </a:pathLst>
          </a:cu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Volný tvar 20"/>
          <p:cNvSpPr/>
          <p:nvPr/>
        </p:nvSpPr>
        <p:spPr>
          <a:xfrm rot="10468412">
            <a:off x="4579713" y="3813519"/>
            <a:ext cx="539014" cy="635267"/>
          </a:xfrm>
          <a:custGeom>
            <a:avLst/>
            <a:gdLst>
              <a:gd name="connsiteX0" fmla="*/ 0 w 539014"/>
              <a:gd name="connsiteY0" fmla="*/ 0 h 635267"/>
              <a:gd name="connsiteX1" fmla="*/ 404261 w 539014"/>
              <a:gd name="connsiteY1" fmla="*/ 182880 h 635267"/>
              <a:gd name="connsiteX2" fmla="*/ 539014 w 539014"/>
              <a:gd name="connsiteY2" fmla="*/ 635267 h 6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014" h="635267">
                <a:moveTo>
                  <a:pt x="0" y="0"/>
                </a:moveTo>
                <a:cubicBezTo>
                  <a:pt x="157212" y="38501"/>
                  <a:pt x="314425" y="77002"/>
                  <a:pt x="404261" y="182880"/>
                </a:cubicBezTo>
                <a:cubicBezTo>
                  <a:pt x="494097" y="288758"/>
                  <a:pt x="516555" y="462012"/>
                  <a:pt x="539014" y="635267"/>
                </a:cubicBezTo>
              </a:path>
            </a:pathLst>
          </a:cu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0754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23" y="479786"/>
            <a:ext cx="1837099" cy="245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07942" y="2893858"/>
            <a:ext cx="21499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https://shop.hueber.de/de/menschen-a1-intensivtrainer-cd.html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22" y="479786"/>
            <a:ext cx="1738350" cy="245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95751" y="2921153"/>
            <a:ext cx="20585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/>
              <a:t>https://www.levneucebnice.cz/p/studio-21-a1-video-dvd/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7" y="3579593"/>
            <a:ext cx="1871651" cy="264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343197" y="6234753"/>
            <a:ext cx="26837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/>
              <a:t>http://klett.cz/index.php?language=german&amp;csop=195&amp;termek=1&amp;termek_id=655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21" y="478479"/>
            <a:ext cx="1780388" cy="240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 rot="10800000" flipV="1">
            <a:off x="4654294" y="2970309"/>
            <a:ext cx="23762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/>
              <a:t>https://www.pipkin.cz/wir-neu-3-a2-2-ucebnice-320540.html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888" y="550860"/>
            <a:ext cx="2369717" cy="231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7030558" y="3031864"/>
            <a:ext cx="2113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http://albionbooks.sk/kategoria-produktov/1/3/klett-cz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00" y="3629040"/>
            <a:ext cx="1973828" cy="260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537334" y="6331000"/>
            <a:ext cx="2448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http://almanii.blogspot.cz/2012/11/download-optimal-a1-a2-b1-wortschatz.html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74" y="3629039"/>
            <a:ext cx="1765574" cy="254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463612" y="6178604"/>
            <a:ext cx="21957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https://www.knihydobrovsky.cz/alles-klar-2a-ucebnice-cvicebnice-633260</a:t>
            </a:r>
          </a:p>
        </p:txBody>
      </p:sp>
    </p:spTree>
    <p:extLst>
      <p:ext uri="{BB962C8B-B14F-4D97-AF65-F5344CB8AC3E}">
        <p14:creationId xmlns:p14="http://schemas.microsoft.com/office/powerpoint/2010/main" val="23399458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52928" cy="1224136"/>
          </a:xfrm>
        </p:spPr>
        <p:txBody>
          <a:bodyPr anchor="t" anchorCtr="0">
            <a:noAutofit/>
          </a:bodyPr>
          <a:lstStyle/>
          <a:p>
            <a:pPr algn="ctr"/>
            <a:r>
              <a:rPr lang="cs-CZ" dirty="0" smtClean="0"/>
              <a:t>Aplikace v praxi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556792"/>
            <a:ext cx="8640960" cy="5184576"/>
          </a:xfrm>
        </p:spPr>
        <p:txBody>
          <a:bodyPr>
            <a:normAutofit/>
          </a:bodyPr>
          <a:lstStyle/>
          <a:p>
            <a:pPr algn="ctr"/>
            <a:endParaRPr lang="cs-CZ" sz="3600" dirty="0" smtClean="0">
              <a:latin typeface="+mj-lt"/>
            </a:endParaRPr>
          </a:p>
          <a:p>
            <a:pPr algn="ctr"/>
            <a:endParaRPr lang="cs-CZ" sz="3600" dirty="0">
              <a:latin typeface="+mj-lt"/>
            </a:endParaRPr>
          </a:p>
          <a:p>
            <a:pPr algn="ctr"/>
            <a:r>
              <a:rPr lang="cs-CZ" sz="4400" dirty="0" smtClean="0">
                <a:latin typeface="+mj-lt"/>
              </a:rPr>
              <a:t>Cvičení A</a:t>
            </a:r>
          </a:p>
          <a:p>
            <a:pPr marL="0" indent="0" algn="ctr">
              <a:buNone/>
            </a:pPr>
            <a:r>
              <a:rPr lang="cs-CZ" sz="4400" dirty="0" smtClean="0">
                <a:latin typeface="+mj-lt"/>
                <a:cs typeface="Times New Roman"/>
              </a:rPr>
              <a:t>→ </a:t>
            </a:r>
            <a:r>
              <a:rPr lang="cs-CZ" sz="4400" dirty="0" smtClean="0">
                <a:latin typeface="+mj-lt"/>
              </a:rPr>
              <a:t>Struktura</a:t>
            </a:r>
          </a:p>
          <a:p>
            <a:endParaRPr lang="cs-CZ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84657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52928" cy="1224136"/>
          </a:xfrm>
        </p:spPr>
        <p:txBody>
          <a:bodyPr anchor="t" anchorCtr="0">
            <a:noAutofit/>
          </a:bodyPr>
          <a:lstStyle/>
          <a:p>
            <a:pPr algn="ctr"/>
            <a:r>
              <a:rPr lang="cs-CZ" dirty="0" smtClean="0"/>
              <a:t>Aplikace v praxi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556792"/>
            <a:ext cx="8640960" cy="5184576"/>
          </a:xfrm>
        </p:spPr>
        <p:txBody>
          <a:bodyPr>
            <a:normAutofit/>
          </a:bodyPr>
          <a:lstStyle/>
          <a:p>
            <a:pPr algn="ctr"/>
            <a:endParaRPr lang="cs-CZ" sz="3600" dirty="0" smtClean="0">
              <a:latin typeface="+mj-lt"/>
            </a:endParaRPr>
          </a:p>
          <a:p>
            <a:pPr algn="ctr"/>
            <a:endParaRPr lang="cs-CZ" sz="3600" dirty="0">
              <a:latin typeface="+mj-lt"/>
            </a:endParaRPr>
          </a:p>
          <a:p>
            <a:pPr algn="ctr"/>
            <a:r>
              <a:rPr lang="cs-CZ" sz="4400" dirty="0" smtClean="0">
                <a:latin typeface="+mj-lt"/>
              </a:rPr>
              <a:t>Cvičení B</a:t>
            </a:r>
          </a:p>
          <a:p>
            <a:pPr marL="0" indent="0" algn="ctr">
              <a:buNone/>
            </a:pPr>
            <a:r>
              <a:rPr lang="cs-CZ" sz="4400" dirty="0">
                <a:latin typeface="+mj-lt"/>
                <a:cs typeface="Times New Roman"/>
              </a:rPr>
              <a:t>→ </a:t>
            </a:r>
            <a:r>
              <a:rPr lang="cs-CZ" sz="4400" dirty="0" smtClean="0">
                <a:latin typeface="+mj-lt"/>
              </a:rPr>
              <a:t>Pregnance </a:t>
            </a:r>
            <a:endParaRPr lang="cs-CZ" sz="4400" dirty="0">
              <a:latin typeface="+mj-lt"/>
            </a:endParaRPr>
          </a:p>
          <a:p>
            <a:pPr algn="ctr"/>
            <a:endParaRPr lang="cs-CZ" sz="4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55891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52928" cy="1224136"/>
          </a:xfrm>
        </p:spPr>
        <p:txBody>
          <a:bodyPr anchor="t" anchorCtr="0">
            <a:noAutofit/>
          </a:bodyPr>
          <a:lstStyle/>
          <a:p>
            <a:pPr algn="ctr"/>
            <a:r>
              <a:rPr lang="cs-CZ" dirty="0" smtClean="0"/>
              <a:t>Aplikace v praxi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556792"/>
            <a:ext cx="864096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600" dirty="0">
              <a:latin typeface="+mj-lt"/>
            </a:endParaRPr>
          </a:p>
          <a:p>
            <a:pPr algn="ctr"/>
            <a:endParaRPr lang="cs-CZ" sz="3600" dirty="0" smtClean="0">
              <a:latin typeface="+mj-lt"/>
            </a:endParaRPr>
          </a:p>
          <a:p>
            <a:pPr algn="ctr"/>
            <a:r>
              <a:rPr lang="cs-CZ" sz="4400" dirty="0" smtClean="0">
                <a:latin typeface="+mj-lt"/>
              </a:rPr>
              <a:t>Cvičení C</a:t>
            </a:r>
          </a:p>
          <a:p>
            <a:pPr marL="0" indent="0" algn="ctr">
              <a:buNone/>
            </a:pPr>
            <a:r>
              <a:rPr lang="cs-CZ" sz="4400" dirty="0">
                <a:latin typeface="+mj-lt"/>
                <a:cs typeface="Times New Roman"/>
              </a:rPr>
              <a:t>→ </a:t>
            </a:r>
            <a:r>
              <a:rPr lang="cs-CZ" sz="4400" dirty="0" smtClean="0">
                <a:latin typeface="+mj-lt"/>
              </a:rPr>
              <a:t>Správnost</a:t>
            </a:r>
            <a:endParaRPr lang="cs-CZ" sz="4400" dirty="0">
              <a:latin typeface="+mj-lt"/>
            </a:endParaRPr>
          </a:p>
          <a:p>
            <a:endParaRPr lang="cs-CZ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97788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52928" cy="1224136"/>
          </a:xfrm>
        </p:spPr>
        <p:txBody>
          <a:bodyPr anchor="t" anchorCtr="0">
            <a:noAutofit/>
          </a:bodyPr>
          <a:lstStyle/>
          <a:p>
            <a:pPr algn="ctr"/>
            <a:r>
              <a:rPr lang="cs-CZ" dirty="0" smtClean="0"/>
              <a:t>Aplikace v praxi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556792"/>
            <a:ext cx="8640960" cy="5184576"/>
          </a:xfrm>
        </p:spPr>
        <p:txBody>
          <a:bodyPr>
            <a:normAutofit/>
          </a:bodyPr>
          <a:lstStyle/>
          <a:p>
            <a:endParaRPr lang="cs-CZ" sz="3600" dirty="0" smtClean="0">
              <a:latin typeface="+mj-lt"/>
            </a:endParaRPr>
          </a:p>
          <a:p>
            <a:endParaRPr lang="cs-CZ" sz="3600" dirty="0">
              <a:latin typeface="+mj-lt"/>
            </a:endParaRPr>
          </a:p>
          <a:p>
            <a:pPr algn="ctr"/>
            <a:r>
              <a:rPr lang="cs-CZ" sz="4400" dirty="0" smtClean="0">
                <a:latin typeface="+mj-lt"/>
              </a:rPr>
              <a:t>Cvičení D</a:t>
            </a:r>
          </a:p>
          <a:p>
            <a:pPr marL="0" indent="0" algn="ctr">
              <a:buNone/>
            </a:pPr>
            <a:r>
              <a:rPr lang="cs-CZ" sz="4400" dirty="0">
                <a:latin typeface="+mj-lt"/>
                <a:cs typeface="Times New Roman"/>
              </a:rPr>
              <a:t>→ </a:t>
            </a:r>
            <a:r>
              <a:rPr lang="cs-CZ" sz="4400" dirty="0" smtClean="0">
                <a:latin typeface="+mj-lt"/>
              </a:rPr>
              <a:t>Jednoduchost</a:t>
            </a:r>
          </a:p>
        </p:txBody>
      </p:sp>
    </p:spTree>
    <p:extLst>
      <p:ext uri="{BB962C8B-B14F-4D97-AF65-F5344CB8AC3E}">
        <p14:creationId xmlns:p14="http://schemas.microsoft.com/office/powerpoint/2010/main" val="23796885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52928" cy="1224136"/>
          </a:xfrm>
        </p:spPr>
        <p:txBody>
          <a:bodyPr anchor="t" anchorCtr="0">
            <a:noAutofit/>
          </a:bodyPr>
          <a:lstStyle/>
          <a:p>
            <a:pPr algn="ctr"/>
            <a:r>
              <a:rPr lang="cs-CZ" dirty="0" smtClean="0"/>
              <a:t>Aplikace v praxi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556792"/>
            <a:ext cx="8640960" cy="5184576"/>
          </a:xfrm>
        </p:spPr>
        <p:txBody>
          <a:bodyPr>
            <a:normAutofit/>
          </a:bodyPr>
          <a:lstStyle/>
          <a:p>
            <a:pPr algn="ctr"/>
            <a:endParaRPr lang="cs-CZ" sz="3600" dirty="0" smtClean="0">
              <a:latin typeface="+mj-lt"/>
            </a:endParaRPr>
          </a:p>
          <a:p>
            <a:pPr algn="ctr"/>
            <a:endParaRPr lang="cs-CZ" sz="3600" dirty="0">
              <a:latin typeface="+mj-lt"/>
            </a:endParaRPr>
          </a:p>
          <a:p>
            <a:pPr algn="ctr"/>
            <a:r>
              <a:rPr lang="cs-CZ" sz="4400" dirty="0" smtClean="0">
                <a:latin typeface="+mj-lt"/>
              </a:rPr>
              <a:t>Cvičení E</a:t>
            </a:r>
            <a:endParaRPr lang="cs-CZ" sz="4400" dirty="0">
              <a:latin typeface="+mj-lt"/>
            </a:endParaRPr>
          </a:p>
          <a:p>
            <a:pPr marL="0" indent="0" algn="ctr">
              <a:buNone/>
            </a:pPr>
            <a:r>
              <a:rPr lang="cs-CZ" sz="4400" dirty="0">
                <a:latin typeface="+mj-lt"/>
                <a:cs typeface="Times New Roman"/>
              </a:rPr>
              <a:t>→ </a:t>
            </a:r>
            <a:r>
              <a:rPr lang="de-DE" sz="4400" dirty="0" err="1" smtClean="0">
                <a:latin typeface="+mj-lt"/>
              </a:rPr>
              <a:t>Motiva</a:t>
            </a:r>
            <a:r>
              <a:rPr lang="cs-CZ" sz="4400" dirty="0" err="1" smtClean="0">
                <a:latin typeface="+mj-lt"/>
              </a:rPr>
              <a:t>ce</a:t>
            </a:r>
            <a:endParaRPr lang="cs-CZ" sz="4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71596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52928" cy="1224136"/>
          </a:xfrm>
        </p:spPr>
        <p:txBody>
          <a:bodyPr anchor="t" anchorCtr="0">
            <a:noAutofit/>
          </a:bodyPr>
          <a:lstStyle/>
          <a:p>
            <a:pPr algn="ctr"/>
            <a:r>
              <a:rPr lang="cs-CZ" dirty="0" smtClean="0"/>
              <a:t>Aplikace v praxi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700808"/>
            <a:ext cx="8640960" cy="5040560"/>
          </a:xfrm>
        </p:spPr>
        <p:txBody>
          <a:bodyPr>
            <a:normAutofit/>
          </a:bodyPr>
          <a:lstStyle/>
          <a:p>
            <a:endParaRPr lang="cs-CZ" sz="3600" dirty="0" smtClean="0">
              <a:latin typeface="+mj-lt"/>
            </a:endParaRPr>
          </a:p>
          <a:p>
            <a:endParaRPr lang="cs-CZ" sz="3600" dirty="0">
              <a:latin typeface="+mj-lt"/>
            </a:endParaRPr>
          </a:p>
          <a:p>
            <a:pPr marL="0" algn="ctr">
              <a:spcBef>
                <a:spcPts val="0"/>
              </a:spcBef>
            </a:pPr>
            <a:r>
              <a:rPr lang="cs-CZ" sz="4400" dirty="0" smtClean="0">
                <a:latin typeface="+mj-lt"/>
              </a:rPr>
              <a:t>Cvičení F</a:t>
            </a:r>
            <a:endParaRPr lang="cs-CZ" sz="4400" dirty="0"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4400" dirty="0">
                <a:latin typeface="+mj-lt"/>
                <a:cs typeface="Times New Roman"/>
              </a:rPr>
              <a:t>→ </a:t>
            </a:r>
            <a:r>
              <a:rPr lang="cs-CZ" sz="4400" dirty="0" smtClean="0">
                <a:latin typeface="+mj-lt"/>
              </a:rPr>
              <a:t>Vnímatelnost</a:t>
            </a:r>
          </a:p>
        </p:txBody>
      </p:sp>
    </p:spTree>
    <p:extLst>
      <p:ext uri="{BB962C8B-B14F-4D97-AF65-F5344CB8AC3E}">
        <p14:creationId xmlns:p14="http://schemas.microsoft.com/office/powerpoint/2010/main" val="6252205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359024"/>
          </a:xfrm>
        </p:spPr>
        <p:txBody>
          <a:bodyPr/>
          <a:lstStyle/>
          <a:p>
            <a:pPr algn="ctr"/>
            <a:r>
              <a:rPr lang="cs-CZ" dirty="0"/>
              <a:t>F</a:t>
            </a:r>
            <a:r>
              <a:rPr lang="cs-CZ" dirty="0" smtClean="0"/>
              <a:t>áze workshopu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lvl="0" indent="-533400"/>
            <a:r>
              <a:rPr lang="cs-CZ" sz="3600" dirty="0" smtClean="0">
                <a:latin typeface="+mj-lt"/>
              </a:rPr>
              <a:t>Koncepty srozumitelnosti textu</a:t>
            </a:r>
          </a:p>
          <a:p>
            <a:pPr marL="533400" lvl="0" indent="-533400"/>
            <a:r>
              <a:rPr lang="cs-CZ" sz="3600" dirty="0" smtClean="0">
                <a:latin typeface="+mj-lt"/>
              </a:rPr>
              <a:t>Dimenze srozumitelnosti</a:t>
            </a:r>
          </a:p>
          <a:p>
            <a:pPr marL="533400" lvl="0" indent="-533400"/>
            <a:r>
              <a:rPr lang="cs-CZ" sz="3600" dirty="0" smtClean="0">
                <a:latin typeface="+mj-lt"/>
              </a:rPr>
              <a:t>Příklady nácviku </a:t>
            </a:r>
            <a:r>
              <a:rPr lang="cs-CZ" sz="3600" dirty="0">
                <a:latin typeface="+mj-lt"/>
              </a:rPr>
              <a:t>tvorby srozumitelných textů </a:t>
            </a:r>
            <a:r>
              <a:rPr lang="cs-CZ" sz="3600" dirty="0" smtClean="0">
                <a:latin typeface="+mj-lt"/>
              </a:rPr>
              <a:t>pomocí učebnic němčiny</a:t>
            </a:r>
          </a:p>
          <a:p>
            <a:pPr marL="533400" indent="-533400"/>
            <a:r>
              <a:rPr lang="cs-CZ" sz="3600" dirty="0">
                <a:latin typeface="+mj-lt"/>
              </a:rPr>
              <a:t>D</a:t>
            </a:r>
            <a:r>
              <a:rPr lang="cs-CZ" sz="3600" dirty="0" smtClean="0">
                <a:latin typeface="+mj-lt"/>
              </a:rPr>
              <a:t>iskuze </a:t>
            </a:r>
            <a:endParaRPr lang="cs-CZ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3032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800" dirty="0" smtClean="0">
                <a:solidFill>
                  <a:schemeClr val="tx2"/>
                </a:solidFill>
                <a:latin typeface="+mj-lt"/>
              </a:rPr>
              <a:t>Děkujeme za pozornost.</a:t>
            </a:r>
            <a:endParaRPr lang="de-DE" sz="48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94117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204864"/>
            <a:ext cx="8712968" cy="433576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cs-CZ" sz="4000" dirty="0" smtClean="0">
                <a:latin typeface="+mj-lt"/>
                <a:cs typeface="Times New Roman"/>
              </a:rPr>
              <a:t>→ Co to je a v</a:t>
            </a:r>
            <a:r>
              <a:rPr lang="cs-CZ" sz="4000" dirty="0" smtClean="0">
                <a:latin typeface="+mj-lt"/>
              </a:rPr>
              <a:t> čem spočívá?</a:t>
            </a:r>
            <a:endParaRPr lang="cs-CZ" sz="4000" dirty="0">
              <a:solidFill>
                <a:schemeClr val="tx2"/>
              </a:solidFill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467544" y="692696"/>
            <a:ext cx="8424936" cy="1584176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Pojem „srozumitelnost textu“  </a:t>
            </a:r>
            <a:endParaRPr lang="cs-CZ" dirty="0"/>
          </a:p>
        </p:txBody>
      </p:sp>
      <p:sp>
        <p:nvSpPr>
          <p:cNvPr id="2" name="Obláček 1"/>
          <p:cNvSpPr/>
          <p:nvPr/>
        </p:nvSpPr>
        <p:spPr>
          <a:xfrm>
            <a:off x="5436096" y="3017676"/>
            <a:ext cx="2304256" cy="1296144"/>
          </a:xfrm>
          <a:prstGeom prst="cloudCallout">
            <a:avLst>
              <a:gd name="adj1" fmla="val -114687"/>
              <a:gd name="adj2" fmla="val 759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????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4" name="Veselý obličej 3"/>
          <p:cNvSpPr/>
          <p:nvPr/>
        </p:nvSpPr>
        <p:spPr>
          <a:xfrm>
            <a:off x="2915816" y="4490561"/>
            <a:ext cx="1440160" cy="1368152"/>
          </a:xfrm>
          <a:prstGeom prst="smileyFace">
            <a:avLst>
              <a:gd name="adj" fmla="val -46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1407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154392"/>
          </a:xfrm>
        </p:spPr>
        <p:txBody>
          <a:bodyPr>
            <a:noAutofit/>
          </a:bodyPr>
          <a:lstStyle/>
          <a:p>
            <a:pPr algn="ctr"/>
            <a:r>
              <a:rPr lang="cs-CZ" altLang="cs-CZ" dirty="0" smtClean="0"/>
              <a:t>Modely srozumitelnosti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496855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altLang="cs-CZ" sz="3600" dirty="0" err="1" smtClean="0">
                <a:latin typeface="+mj-lt"/>
              </a:rPr>
              <a:t>Hambur</a:t>
            </a:r>
            <a:r>
              <a:rPr lang="cs-CZ" altLang="cs-CZ" sz="3600" dirty="0" err="1" smtClean="0">
                <a:latin typeface="+mj-lt"/>
              </a:rPr>
              <a:t>ský</a:t>
            </a:r>
            <a:r>
              <a:rPr lang="cs-CZ" altLang="cs-CZ" sz="3600" dirty="0" smtClean="0">
                <a:latin typeface="+mj-lt"/>
              </a:rPr>
              <a:t> model </a:t>
            </a:r>
            <a:r>
              <a:rPr lang="cs-CZ" altLang="cs-CZ" sz="3600" dirty="0">
                <a:latin typeface="+mj-lt"/>
              </a:rPr>
              <a:t>srozumitelnosti (Langer/Schulz von </a:t>
            </a:r>
            <a:r>
              <a:rPr lang="cs-CZ" altLang="cs-CZ" sz="3600" dirty="0" err="1" smtClean="0">
                <a:latin typeface="+mj-lt"/>
              </a:rPr>
              <a:t>Thun</a:t>
            </a:r>
            <a:r>
              <a:rPr lang="cs-CZ" altLang="cs-CZ" sz="3600" dirty="0" smtClean="0">
                <a:latin typeface="+mj-lt"/>
              </a:rPr>
              <a:t>/</a:t>
            </a:r>
            <a:r>
              <a:rPr lang="cs-CZ" altLang="cs-CZ" sz="3600" dirty="0" err="1" smtClean="0">
                <a:latin typeface="+mj-lt"/>
              </a:rPr>
              <a:t>Tausch</a:t>
            </a:r>
            <a:r>
              <a:rPr lang="cs-CZ" altLang="cs-CZ" sz="3600" dirty="0" smtClean="0">
                <a:latin typeface="+mj-lt"/>
              </a:rPr>
              <a:t> 1974)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36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3600" dirty="0" err="1" smtClean="0">
                <a:latin typeface="+mj-lt"/>
              </a:rPr>
              <a:t>Groebenův</a:t>
            </a:r>
            <a:r>
              <a:rPr lang="cs-CZ" sz="3600" dirty="0" smtClean="0">
                <a:latin typeface="+mj-lt"/>
              </a:rPr>
              <a:t> </a:t>
            </a:r>
            <a:r>
              <a:rPr lang="cs-CZ" sz="3600" dirty="0">
                <a:latin typeface="+mj-lt"/>
              </a:rPr>
              <a:t>model </a:t>
            </a:r>
            <a:r>
              <a:rPr lang="cs-CZ" sz="3600" dirty="0" smtClean="0">
                <a:latin typeface="+mj-lt"/>
              </a:rPr>
              <a:t>(</a:t>
            </a:r>
            <a:r>
              <a:rPr lang="cs-CZ" sz="3600" dirty="0" err="1" smtClean="0">
                <a:latin typeface="+mj-lt"/>
              </a:rPr>
              <a:t>Groeben</a:t>
            </a:r>
            <a:r>
              <a:rPr lang="cs-CZ" sz="3600" dirty="0" smtClean="0">
                <a:latin typeface="+mj-lt"/>
              </a:rPr>
              <a:t> 1978)</a:t>
            </a:r>
            <a:endParaRPr lang="cs-CZ" sz="36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36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3600" dirty="0" smtClean="0">
                <a:latin typeface="+mj-lt"/>
              </a:rPr>
              <a:t>Model z Karlsruhe (</a:t>
            </a:r>
            <a:r>
              <a:rPr lang="cs-CZ" sz="3600" dirty="0" err="1" smtClean="0">
                <a:latin typeface="+mj-lt"/>
              </a:rPr>
              <a:t>Göpferich</a:t>
            </a:r>
            <a:r>
              <a:rPr lang="cs-CZ" sz="3600" dirty="0" smtClean="0">
                <a:latin typeface="+mj-lt"/>
              </a:rPr>
              <a:t> 2001)</a:t>
            </a:r>
            <a:endParaRPr lang="cs-CZ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39054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-324544" y="360721"/>
            <a:ext cx="8964488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/>
              <a:t>	</a:t>
            </a:r>
            <a:r>
              <a:rPr lang="cs-CZ" sz="4400" dirty="0"/>
              <a:t>Model z Karlsruhe (</a:t>
            </a:r>
            <a:r>
              <a:rPr lang="cs-CZ" sz="4400" dirty="0" err="1"/>
              <a:t>Göpferich</a:t>
            </a:r>
            <a:r>
              <a:rPr lang="cs-CZ" sz="4400" dirty="0"/>
              <a:t> 2001</a:t>
            </a:r>
            <a:r>
              <a:rPr lang="cs-CZ" sz="4400" dirty="0" smtClean="0"/>
              <a:t>)</a:t>
            </a:r>
            <a:endParaRPr lang="cs-CZ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844" y="1772816"/>
            <a:ext cx="3575281" cy="24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183560" y="4223663"/>
            <a:ext cx="39604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Zdroj obrázku: </a:t>
            </a:r>
            <a:r>
              <a:rPr lang="de-DE" sz="1000" dirty="0" smtClean="0"/>
              <a:t>http</a:t>
            </a:r>
            <a:r>
              <a:rPr lang="de-DE" sz="1000" dirty="0"/>
              <a:t>://uninews-online.de/2012/09/22/susanne-goepferich-neue-praesidentin-der-gesellschaft-fuer-angewandte-linguistik/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323528" y="1124744"/>
            <a:ext cx="8568952" cy="5400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6100" indent="-457200"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+mj-lt"/>
                <a:ea typeface="Times New Roman"/>
              </a:rPr>
              <a:t>Jednoduchost (</a:t>
            </a:r>
            <a:r>
              <a:rPr lang="de-DE" sz="3200" dirty="0" smtClean="0">
                <a:latin typeface="+mj-lt"/>
                <a:ea typeface="Times New Roman"/>
              </a:rPr>
              <a:t>Simplizität</a:t>
            </a:r>
            <a:r>
              <a:rPr lang="cs-CZ" sz="3200" dirty="0" smtClean="0">
                <a:latin typeface="+mj-lt"/>
                <a:ea typeface="Times New Roman"/>
              </a:rPr>
              <a:t>)</a:t>
            </a:r>
          </a:p>
          <a:p>
            <a:pPr marL="546100" indent="-457200"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endParaRPr lang="cs-CZ" sz="3200" dirty="0" smtClean="0">
              <a:latin typeface="+mj-lt"/>
              <a:ea typeface="Times New Roman"/>
            </a:endParaRPr>
          </a:p>
          <a:p>
            <a:pPr marL="546100" indent="-45720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+mj-lt"/>
                <a:ea typeface="Times New Roman"/>
              </a:rPr>
              <a:t>Pregnance (</a:t>
            </a:r>
            <a:r>
              <a:rPr lang="de-DE" sz="3200" dirty="0" smtClean="0">
                <a:latin typeface="+mj-lt"/>
                <a:ea typeface="Times New Roman"/>
              </a:rPr>
              <a:t>Prägnanz</a:t>
            </a:r>
            <a:r>
              <a:rPr lang="cs-CZ" sz="3200" dirty="0" smtClean="0">
                <a:latin typeface="+mj-lt"/>
                <a:ea typeface="Times New Roman"/>
              </a:rPr>
              <a:t>)</a:t>
            </a:r>
          </a:p>
          <a:p>
            <a:pPr marL="546100" indent="-45720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endParaRPr lang="cs-CZ" sz="3200" dirty="0" smtClean="0">
              <a:latin typeface="+mj-lt"/>
              <a:ea typeface="Times New Roman"/>
            </a:endParaRPr>
          </a:p>
          <a:p>
            <a:pPr marL="546100" indent="-45720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+mj-lt"/>
                <a:ea typeface="Times New Roman"/>
              </a:rPr>
              <a:t>Strukturace (</a:t>
            </a:r>
            <a:r>
              <a:rPr lang="de-DE" sz="3200" dirty="0" smtClean="0">
                <a:latin typeface="+mj-lt"/>
                <a:ea typeface="Times New Roman"/>
              </a:rPr>
              <a:t>Struktur</a:t>
            </a:r>
            <a:r>
              <a:rPr lang="cs-CZ" sz="3200" dirty="0" smtClean="0">
                <a:latin typeface="+mj-lt"/>
                <a:ea typeface="Times New Roman"/>
              </a:rPr>
              <a:t>)</a:t>
            </a:r>
          </a:p>
          <a:p>
            <a:pPr marL="546100" indent="-45720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endParaRPr lang="cs-CZ" sz="3200" dirty="0" smtClean="0">
              <a:latin typeface="+mj-lt"/>
              <a:ea typeface="Times New Roman"/>
            </a:endParaRPr>
          </a:p>
          <a:p>
            <a:pPr marL="546100" indent="-45720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+mj-lt"/>
                <a:ea typeface="Times New Roman"/>
              </a:rPr>
              <a:t>Motivace (</a:t>
            </a:r>
            <a:r>
              <a:rPr lang="de-DE" sz="3200" dirty="0" smtClean="0">
                <a:latin typeface="+mj-lt"/>
                <a:ea typeface="Times New Roman"/>
              </a:rPr>
              <a:t>Motivation</a:t>
            </a:r>
            <a:r>
              <a:rPr lang="cs-CZ" sz="3200" dirty="0" smtClean="0">
                <a:latin typeface="+mj-lt"/>
                <a:ea typeface="Times New Roman"/>
              </a:rPr>
              <a:t>)</a:t>
            </a:r>
          </a:p>
          <a:p>
            <a:pPr marL="546100" indent="-45720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endParaRPr lang="cs-CZ" sz="3200" dirty="0" smtClean="0">
              <a:latin typeface="+mj-lt"/>
              <a:ea typeface="Times New Roman"/>
            </a:endParaRPr>
          </a:p>
          <a:p>
            <a:pPr marL="546100" indent="-45720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+mj-lt"/>
                <a:ea typeface="Times New Roman"/>
              </a:rPr>
              <a:t>Vnímatelnost (</a:t>
            </a:r>
            <a:r>
              <a:rPr lang="de-DE" sz="3200" dirty="0" err="1" smtClean="0">
                <a:latin typeface="+mj-lt"/>
                <a:ea typeface="Times New Roman"/>
              </a:rPr>
              <a:t>Perzipierbarkeit</a:t>
            </a:r>
            <a:r>
              <a:rPr lang="cs-CZ" sz="3200" dirty="0" smtClean="0">
                <a:latin typeface="+mj-lt"/>
                <a:ea typeface="Times New Roman"/>
              </a:rPr>
              <a:t>)</a:t>
            </a:r>
          </a:p>
          <a:p>
            <a:pPr marL="546100" indent="-45720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endParaRPr lang="cs-CZ" sz="3200" dirty="0">
              <a:latin typeface="+mj-lt"/>
              <a:ea typeface="Times New Roman"/>
            </a:endParaRPr>
          </a:p>
          <a:p>
            <a:pPr marL="546100" indent="-45720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+mj-lt"/>
                <a:ea typeface="Times New Roman"/>
              </a:rPr>
              <a:t>Správnost (</a:t>
            </a:r>
            <a:r>
              <a:rPr lang="de-DE" sz="3200" dirty="0" smtClean="0">
                <a:latin typeface="+mj-lt"/>
                <a:ea typeface="Times New Roman"/>
              </a:rPr>
              <a:t>Korrektheit</a:t>
            </a:r>
            <a:r>
              <a:rPr lang="cs-CZ" sz="3200" dirty="0" smtClean="0">
                <a:latin typeface="+mj-lt"/>
                <a:ea typeface="Times New Roman"/>
              </a:rPr>
              <a:t>)</a:t>
            </a:r>
          </a:p>
          <a:p>
            <a:pPr marL="88900" indent="0">
              <a:spcBef>
                <a:spcPts val="0"/>
              </a:spcBef>
              <a:buSzPct val="150000"/>
              <a:buNone/>
            </a:pPr>
            <a:endParaRPr lang="cs-CZ" sz="3200" dirty="0">
              <a:latin typeface="+mj-lt"/>
              <a:ea typeface="Times New Roman"/>
            </a:endParaRPr>
          </a:p>
          <a:p>
            <a:pPr marL="88900" indent="0">
              <a:buNone/>
            </a:pPr>
            <a:endParaRPr lang="cs-CZ" sz="3200" dirty="0">
              <a:ea typeface="Times New Roman"/>
            </a:endParaRPr>
          </a:p>
          <a:p>
            <a:pPr marL="88900" indent="0">
              <a:buNone/>
            </a:pPr>
            <a:endParaRPr lang="cs-CZ" sz="3200" dirty="0">
              <a:ea typeface="Times New Roman"/>
            </a:endParaRPr>
          </a:p>
          <a:p>
            <a:pPr marL="88900" indent="0">
              <a:spcAft>
                <a:spcPts val="0"/>
              </a:spcAft>
              <a:buNone/>
            </a:pPr>
            <a:endParaRPr lang="cs-CZ" sz="32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01876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4000" dirty="0" smtClean="0">
                <a:latin typeface="+mj-lt"/>
              </a:rPr>
              <a:t>Jednoduchost</a:t>
            </a:r>
          </a:p>
          <a:p>
            <a:r>
              <a:rPr lang="cs-CZ" altLang="cs-CZ" sz="3600" dirty="0" smtClean="0">
                <a:latin typeface="+mj-lt"/>
              </a:rPr>
              <a:t>Lexikální jednoduchost – přiměřená volba slov</a:t>
            </a:r>
          </a:p>
          <a:p>
            <a:r>
              <a:rPr lang="cs-CZ" altLang="cs-CZ" sz="3600" dirty="0" smtClean="0">
                <a:latin typeface="+mj-lt"/>
              </a:rPr>
              <a:t>Gramatická jednoduchost – přiměřená stavba vět</a:t>
            </a:r>
          </a:p>
          <a:p>
            <a:r>
              <a:rPr lang="cs-CZ" altLang="cs-CZ" sz="3600" dirty="0" smtClean="0">
                <a:latin typeface="+mj-lt"/>
              </a:rPr>
              <a:t>Přiměřený stupeň přímého vyjádření</a:t>
            </a:r>
          </a:p>
          <a:p>
            <a:r>
              <a:rPr lang="cs-CZ" altLang="cs-CZ" sz="3600" dirty="0" smtClean="0">
                <a:latin typeface="+mj-lt"/>
              </a:rPr>
              <a:t>Precizní vyjádření – bez dvojsmyslů a elips</a:t>
            </a:r>
          </a:p>
          <a:p>
            <a:endParaRPr lang="cs-CZ" altLang="cs-CZ" dirty="0" smtClean="0"/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5" name="Volný tvar 4"/>
          <p:cNvSpPr/>
          <p:nvPr/>
        </p:nvSpPr>
        <p:spPr>
          <a:xfrm>
            <a:off x="6372200" y="224312"/>
            <a:ext cx="2158786" cy="1839432"/>
          </a:xfrm>
          <a:custGeom>
            <a:avLst/>
            <a:gdLst>
              <a:gd name="connsiteX0" fmla="*/ 893135 w 2158786"/>
              <a:gd name="connsiteY0" fmla="*/ 31897 h 1839432"/>
              <a:gd name="connsiteX1" fmla="*/ 733647 w 2158786"/>
              <a:gd name="connsiteY1" fmla="*/ 42530 h 1839432"/>
              <a:gd name="connsiteX2" fmla="*/ 680484 w 2158786"/>
              <a:gd name="connsiteY2" fmla="*/ 106325 h 1839432"/>
              <a:gd name="connsiteX3" fmla="*/ 659219 w 2158786"/>
              <a:gd name="connsiteY3" fmla="*/ 138223 h 1839432"/>
              <a:gd name="connsiteX4" fmla="*/ 659219 w 2158786"/>
              <a:gd name="connsiteY4" fmla="*/ 393404 h 1839432"/>
              <a:gd name="connsiteX5" fmla="*/ 669852 w 2158786"/>
              <a:gd name="connsiteY5" fmla="*/ 425302 h 1839432"/>
              <a:gd name="connsiteX6" fmla="*/ 691117 w 2158786"/>
              <a:gd name="connsiteY6" fmla="*/ 457200 h 1839432"/>
              <a:gd name="connsiteX7" fmla="*/ 744280 w 2158786"/>
              <a:gd name="connsiteY7" fmla="*/ 574158 h 1839432"/>
              <a:gd name="connsiteX8" fmla="*/ 776177 w 2158786"/>
              <a:gd name="connsiteY8" fmla="*/ 606055 h 1839432"/>
              <a:gd name="connsiteX9" fmla="*/ 797442 w 2158786"/>
              <a:gd name="connsiteY9" fmla="*/ 637953 h 1839432"/>
              <a:gd name="connsiteX10" fmla="*/ 903768 w 2158786"/>
              <a:gd name="connsiteY10" fmla="*/ 691116 h 1839432"/>
              <a:gd name="connsiteX11" fmla="*/ 956931 w 2158786"/>
              <a:gd name="connsiteY11" fmla="*/ 701748 h 1839432"/>
              <a:gd name="connsiteX12" fmla="*/ 999461 w 2158786"/>
              <a:gd name="connsiteY12" fmla="*/ 712381 h 1839432"/>
              <a:gd name="connsiteX13" fmla="*/ 1095154 w 2158786"/>
              <a:gd name="connsiteY13" fmla="*/ 701748 h 1839432"/>
              <a:gd name="connsiteX14" fmla="*/ 1127052 w 2158786"/>
              <a:gd name="connsiteY14" fmla="*/ 627321 h 1839432"/>
              <a:gd name="connsiteX15" fmla="*/ 1148317 w 2158786"/>
              <a:gd name="connsiteY15" fmla="*/ 595423 h 1839432"/>
              <a:gd name="connsiteX16" fmla="*/ 1127052 w 2158786"/>
              <a:gd name="connsiteY16" fmla="*/ 489097 h 1839432"/>
              <a:gd name="connsiteX17" fmla="*/ 1095154 w 2158786"/>
              <a:gd name="connsiteY17" fmla="*/ 467832 h 1839432"/>
              <a:gd name="connsiteX18" fmla="*/ 1052624 w 2158786"/>
              <a:gd name="connsiteY18" fmla="*/ 457200 h 1839432"/>
              <a:gd name="connsiteX19" fmla="*/ 1020726 w 2158786"/>
              <a:gd name="connsiteY19" fmla="*/ 446567 h 1839432"/>
              <a:gd name="connsiteX20" fmla="*/ 978196 w 2158786"/>
              <a:gd name="connsiteY20" fmla="*/ 435935 h 1839432"/>
              <a:gd name="connsiteX21" fmla="*/ 946298 w 2158786"/>
              <a:gd name="connsiteY21" fmla="*/ 425302 h 1839432"/>
              <a:gd name="connsiteX22" fmla="*/ 882503 w 2158786"/>
              <a:gd name="connsiteY22" fmla="*/ 414669 h 1839432"/>
              <a:gd name="connsiteX23" fmla="*/ 616689 w 2158786"/>
              <a:gd name="connsiteY23" fmla="*/ 382772 h 1839432"/>
              <a:gd name="connsiteX24" fmla="*/ 329610 w 2158786"/>
              <a:gd name="connsiteY24" fmla="*/ 393404 h 1839432"/>
              <a:gd name="connsiteX25" fmla="*/ 297712 w 2158786"/>
              <a:gd name="connsiteY25" fmla="*/ 404037 h 1839432"/>
              <a:gd name="connsiteX26" fmla="*/ 276447 w 2158786"/>
              <a:gd name="connsiteY26" fmla="*/ 446567 h 1839432"/>
              <a:gd name="connsiteX27" fmla="*/ 287080 w 2158786"/>
              <a:gd name="connsiteY27" fmla="*/ 637953 h 1839432"/>
              <a:gd name="connsiteX28" fmla="*/ 329610 w 2158786"/>
              <a:gd name="connsiteY28" fmla="*/ 691116 h 1839432"/>
              <a:gd name="connsiteX29" fmla="*/ 350875 w 2158786"/>
              <a:gd name="connsiteY29" fmla="*/ 723014 h 1839432"/>
              <a:gd name="connsiteX30" fmla="*/ 382773 w 2158786"/>
              <a:gd name="connsiteY30" fmla="*/ 776176 h 1839432"/>
              <a:gd name="connsiteX31" fmla="*/ 404038 w 2158786"/>
              <a:gd name="connsiteY31" fmla="*/ 808074 h 1839432"/>
              <a:gd name="connsiteX32" fmla="*/ 489098 w 2158786"/>
              <a:gd name="connsiteY32" fmla="*/ 871869 h 1839432"/>
              <a:gd name="connsiteX33" fmla="*/ 552893 w 2158786"/>
              <a:gd name="connsiteY33" fmla="*/ 903767 h 1839432"/>
              <a:gd name="connsiteX34" fmla="*/ 606056 w 2158786"/>
              <a:gd name="connsiteY34" fmla="*/ 946297 h 1839432"/>
              <a:gd name="connsiteX35" fmla="*/ 648587 w 2158786"/>
              <a:gd name="connsiteY35" fmla="*/ 956930 h 1839432"/>
              <a:gd name="connsiteX36" fmla="*/ 754912 w 2158786"/>
              <a:gd name="connsiteY36" fmla="*/ 988828 h 1839432"/>
              <a:gd name="connsiteX37" fmla="*/ 893135 w 2158786"/>
              <a:gd name="connsiteY37" fmla="*/ 978195 h 1839432"/>
              <a:gd name="connsiteX38" fmla="*/ 999461 w 2158786"/>
              <a:gd name="connsiteY38" fmla="*/ 956930 h 1839432"/>
              <a:gd name="connsiteX39" fmla="*/ 1180214 w 2158786"/>
              <a:gd name="connsiteY39" fmla="*/ 946297 h 1839432"/>
              <a:gd name="connsiteX40" fmla="*/ 1233377 w 2158786"/>
              <a:gd name="connsiteY40" fmla="*/ 1010093 h 1839432"/>
              <a:gd name="connsiteX41" fmla="*/ 1244010 w 2158786"/>
              <a:gd name="connsiteY41" fmla="*/ 1307804 h 1839432"/>
              <a:gd name="connsiteX42" fmla="*/ 1222745 w 2158786"/>
              <a:gd name="connsiteY42" fmla="*/ 1339702 h 1839432"/>
              <a:gd name="connsiteX43" fmla="*/ 1180214 w 2158786"/>
              <a:gd name="connsiteY43" fmla="*/ 1403497 h 1839432"/>
              <a:gd name="connsiteX44" fmla="*/ 1095154 w 2158786"/>
              <a:gd name="connsiteY44" fmla="*/ 1414130 h 1839432"/>
              <a:gd name="connsiteX45" fmla="*/ 925033 w 2158786"/>
              <a:gd name="connsiteY45" fmla="*/ 1371600 h 1839432"/>
              <a:gd name="connsiteX46" fmla="*/ 914400 w 2158786"/>
              <a:gd name="connsiteY46" fmla="*/ 1339702 h 1839432"/>
              <a:gd name="connsiteX47" fmla="*/ 925033 w 2158786"/>
              <a:gd name="connsiteY47" fmla="*/ 1265274 h 1839432"/>
              <a:gd name="connsiteX48" fmla="*/ 956931 w 2158786"/>
              <a:gd name="connsiteY48" fmla="*/ 1254641 h 1839432"/>
              <a:gd name="connsiteX49" fmla="*/ 988828 w 2158786"/>
              <a:gd name="connsiteY49" fmla="*/ 1233376 h 1839432"/>
              <a:gd name="connsiteX50" fmla="*/ 1031359 w 2158786"/>
              <a:gd name="connsiteY50" fmla="*/ 1222744 h 1839432"/>
              <a:gd name="connsiteX51" fmla="*/ 1095154 w 2158786"/>
              <a:gd name="connsiteY51" fmla="*/ 1201479 h 1839432"/>
              <a:gd name="connsiteX52" fmla="*/ 1180214 w 2158786"/>
              <a:gd name="connsiteY52" fmla="*/ 1180214 h 1839432"/>
              <a:gd name="connsiteX53" fmla="*/ 1339703 w 2158786"/>
              <a:gd name="connsiteY53" fmla="*/ 1190846 h 1839432"/>
              <a:gd name="connsiteX54" fmla="*/ 1371600 w 2158786"/>
              <a:gd name="connsiteY54" fmla="*/ 1201479 h 1839432"/>
              <a:gd name="connsiteX55" fmla="*/ 1488559 w 2158786"/>
              <a:gd name="connsiteY55" fmla="*/ 1190846 h 1839432"/>
              <a:gd name="connsiteX56" fmla="*/ 1520456 w 2158786"/>
              <a:gd name="connsiteY56" fmla="*/ 1169581 h 1839432"/>
              <a:gd name="connsiteX57" fmla="*/ 1541721 w 2158786"/>
              <a:gd name="connsiteY57" fmla="*/ 1137683 h 1839432"/>
              <a:gd name="connsiteX58" fmla="*/ 1562987 w 2158786"/>
              <a:gd name="connsiteY58" fmla="*/ 1116418 h 1839432"/>
              <a:gd name="connsiteX59" fmla="*/ 1584252 w 2158786"/>
              <a:gd name="connsiteY59" fmla="*/ 1084521 h 1839432"/>
              <a:gd name="connsiteX60" fmla="*/ 1616149 w 2158786"/>
              <a:gd name="connsiteY60" fmla="*/ 1063255 h 1839432"/>
              <a:gd name="connsiteX61" fmla="*/ 1658680 w 2158786"/>
              <a:gd name="connsiteY61" fmla="*/ 999460 h 1839432"/>
              <a:gd name="connsiteX62" fmla="*/ 1679945 w 2158786"/>
              <a:gd name="connsiteY62" fmla="*/ 893135 h 1839432"/>
              <a:gd name="connsiteX63" fmla="*/ 1669312 w 2158786"/>
              <a:gd name="connsiteY63" fmla="*/ 818707 h 1839432"/>
              <a:gd name="connsiteX64" fmla="*/ 1594884 w 2158786"/>
              <a:gd name="connsiteY64" fmla="*/ 723014 h 1839432"/>
              <a:gd name="connsiteX65" fmla="*/ 1594884 w 2158786"/>
              <a:gd name="connsiteY65" fmla="*/ 478465 h 1839432"/>
              <a:gd name="connsiteX66" fmla="*/ 1626782 w 2158786"/>
              <a:gd name="connsiteY66" fmla="*/ 457200 h 1839432"/>
              <a:gd name="connsiteX67" fmla="*/ 1690577 w 2158786"/>
              <a:gd name="connsiteY67" fmla="*/ 489097 h 1839432"/>
              <a:gd name="connsiteX68" fmla="*/ 1775638 w 2158786"/>
              <a:gd name="connsiteY68" fmla="*/ 520995 h 1839432"/>
              <a:gd name="connsiteX69" fmla="*/ 1775638 w 2158786"/>
              <a:gd name="connsiteY69" fmla="*/ 329609 h 1839432"/>
              <a:gd name="connsiteX70" fmla="*/ 1754373 w 2158786"/>
              <a:gd name="connsiteY70" fmla="*/ 276446 h 1839432"/>
              <a:gd name="connsiteX71" fmla="*/ 1711842 w 2158786"/>
              <a:gd name="connsiteY71" fmla="*/ 212651 h 1839432"/>
              <a:gd name="connsiteX72" fmla="*/ 1679945 w 2158786"/>
              <a:gd name="connsiteY72" fmla="*/ 202018 h 1839432"/>
              <a:gd name="connsiteX73" fmla="*/ 1626782 w 2158786"/>
              <a:gd name="connsiteY73" fmla="*/ 180753 h 1839432"/>
              <a:gd name="connsiteX74" fmla="*/ 1573619 w 2158786"/>
              <a:gd name="connsiteY74" fmla="*/ 170121 h 1839432"/>
              <a:gd name="connsiteX75" fmla="*/ 1531089 w 2158786"/>
              <a:gd name="connsiteY75" fmla="*/ 159488 h 1839432"/>
              <a:gd name="connsiteX76" fmla="*/ 1371600 w 2158786"/>
              <a:gd name="connsiteY76" fmla="*/ 170121 h 1839432"/>
              <a:gd name="connsiteX77" fmla="*/ 1307805 w 2158786"/>
              <a:gd name="connsiteY77" fmla="*/ 212651 h 1839432"/>
              <a:gd name="connsiteX78" fmla="*/ 1286540 w 2158786"/>
              <a:gd name="connsiteY78" fmla="*/ 244548 h 1839432"/>
              <a:gd name="connsiteX79" fmla="*/ 1254642 w 2158786"/>
              <a:gd name="connsiteY79" fmla="*/ 265814 h 1839432"/>
              <a:gd name="connsiteX80" fmla="*/ 1244010 w 2158786"/>
              <a:gd name="connsiteY80" fmla="*/ 297711 h 1839432"/>
              <a:gd name="connsiteX81" fmla="*/ 1190847 w 2158786"/>
              <a:gd name="connsiteY81" fmla="*/ 287079 h 1839432"/>
              <a:gd name="connsiteX82" fmla="*/ 1169582 w 2158786"/>
              <a:gd name="connsiteY82" fmla="*/ 255181 h 1839432"/>
              <a:gd name="connsiteX83" fmla="*/ 1201480 w 2158786"/>
              <a:gd name="connsiteY83" fmla="*/ 63795 h 1839432"/>
              <a:gd name="connsiteX84" fmla="*/ 1233377 w 2158786"/>
              <a:gd name="connsiteY84" fmla="*/ 42530 h 1839432"/>
              <a:gd name="connsiteX85" fmla="*/ 1307805 w 2158786"/>
              <a:gd name="connsiteY85" fmla="*/ 0 h 1839432"/>
              <a:gd name="connsiteX86" fmla="*/ 1552354 w 2158786"/>
              <a:gd name="connsiteY86" fmla="*/ 10632 h 1839432"/>
              <a:gd name="connsiteX87" fmla="*/ 1733107 w 2158786"/>
              <a:gd name="connsiteY87" fmla="*/ 31897 h 1839432"/>
              <a:gd name="connsiteX88" fmla="*/ 1828800 w 2158786"/>
              <a:gd name="connsiteY88" fmla="*/ 63795 h 1839432"/>
              <a:gd name="connsiteX89" fmla="*/ 1860698 w 2158786"/>
              <a:gd name="connsiteY89" fmla="*/ 74428 h 1839432"/>
              <a:gd name="connsiteX90" fmla="*/ 1935126 w 2158786"/>
              <a:gd name="connsiteY90" fmla="*/ 106325 h 1839432"/>
              <a:gd name="connsiteX91" fmla="*/ 2020187 w 2158786"/>
              <a:gd name="connsiteY91" fmla="*/ 116958 h 1839432"/>
              <a:gd name="connsiteX92" fmla="*/ 2062717 w 2158786"/>
              <a:gd name="connsiteY92" fmla="*/ 170121 h 1839432"/>
              <a:gd name="connsiteX93" fmla="*/ 2115880 w 2158786"/>
              <a:gd name="connsiteY93" fmla="*/ 233916 h 1839432"/>
              <a:gd name="connsiteX94" fmla="*/ 2126512 w 2158786"/>
              <a:gd name="connsiteY94" fmla="*/ 276446 h 1839432"/>
              <a:gd name="connsiteX95" fmla="*/ 2115880 w 2158786"/>
              <a:gd name="connsiteY95" fmla="*/ 435935 h 1839432"/>
              <a:gd name="connsiteX96" fmla="*/ 2052084 w 2158786"/>
              <a:gd name="connsiteY96" fmla="*/ 446567 h 1839432"/>
              <a:gd name="connsiteX97" fmla="*/ 1967024 w 2158786"/>
              <a:gd name="connsiteY97" fmla="*/ 457200 h 1839432"/>
              <a:gd name="connsiteX98" fmla="*/ 1956391 w 2158786"/>
              <a:gd name="connsiteY98" fmla="*/ 552893 h 1839432"/>
              <a:gd name="connsiteX99" fmla="*/ 1988289 w 2158786"/>
              <a:gd name="connsiteY99" fmla="*/ 563525 h 1839432"/>
              <a:gd name="connsiteX100" fmla="*/ 2020187 w 2158786"/>
              <a:gd name="connsiteY100" fmla="*/ 584790 h 1839432"/>
              <a:gd name="connsiteX101" fmla="*/ 2147777 w 2158786"/>
              <a:gd name="connsiteY101" fmla="*/ 627321 h 1839432"/>
              <a:gd name="connsiteX102" fmla="*/ 2137145 w 2158786"/>
              <a:gd name="connsiteY102" fmla="*/ 701748 h 1839432"/>
              <a:gd name="connsiteX103" fmla="*/ 1988289 w 2158786"/>
              <a:gd name="connsiteY103" fmla="*/ 723014 h 1839432"/>
              <a:gd name="connsiteX104" fmla="*/ 1998921 w 2158786"/>
              <a:gd name="connsiteY104" fmla="*/ 839972 h 1839432"/>
              <a:gd name="connsiteX105" fmla="*/ 2020187 w 2158786"/>
              <a:gd name="connsiteY105" fmla="*/ 882502 h 1839432"/>
              <a:gd name="connsiteX106" fmla="*/ 2041452 w 2158786"/>
              <a:gd name="connsiteY106" fmla="*/ 956930 h 1839432"/>
              <a:gd name="connsiteX107" fmla="*/ 2009554 w 2158786"/>
              <a:gd name="connsiteY107" fmla="*/ 1063255 h 1839432"/>
              <a:gd name="connsiteX108" fmla="*/ 1977656 w 2158786"/>
              <a:gd name="connsiteY108" fmla="*/ 1073888 h 1839432"/>
              <a:gd name="connsiteX109" fmla="*/ 1924493 w 2158786"/>
              <a:gd name="connsiteY109" fmla="*/ 1084521 h 1839432"/>
              <a:gd name="connsiteX110" fmla="*/ 1945759 w 2158786"/>
              <a:gd name="connsiteY110" fmla="*/ 1148316 h 1839432"/>
              <a:gd name="connsiteX111" fmla="*/ 1998921 w 2158786"/>
              <a:gd name="connsiteY111" fmla="*/ 1201479 h 1839432"/>
              <a:gd name="connsiteX112" fmla="*/ 2020187 w 2158786"/>
              <a:gd name="connsiteY112" fmla="*/ 1233376 h 1839432"/>
              <a:gd name="connsiteX113" fmla="*/ 2052084 w 2158786"/>
              <a:gd name="connsiteY113" fmla="*/ 1254641 h 1839432"/>
              <a:gd name="connsiteX114" fmla="*/ 2073349 w 2158786"/>
              <a:gd name="connsiteY114" fmla="*/ 1275907 h 1839432"/>
              <a:gd name="connsiteX115" fmla="*/ 2041452 w 2158786"/>
              <a:gd name="connsiteY115" fmla="*/ 1286539 h 1839432"/>
              <a:gd name="connsiteX116" fmla="*/ 1998921 w 2158786"/>
              <a:gd name="connsiteY116" fmla="*/ 1307804 h 1839432"/>
              <a:gd name="connsiteX117" fmla="*/ 1956391 w 2158786"/>
              <a:gd name="connsiteY117" fmla="*/ 1318437 h 1839432"/>
              <a:gd name="connsiteX118" fmla="*/ 1892596 w 2158786"/>
              <a:gd name="connsiteY118" fmla="*/ 1350335 h 1839432"/>
              <a:gd name="connsiteX119" fmla="*/ 1775638 w 2158786"/>
              <a:gd name="connsiteY119" fmla="*/ 1382232 h 1839432"/>
              <a:gd name="connsiteX120" fmla="*/ 1743740 w 2158786"/>
              <a:gd name="connsiteY120" fmla="*/ 1392865 h 1839432"/>
              <a:gd name="connsiteX121" fmla="*/ 1754373 w 2158786"/>
              <a:gd name="connsiteY121" fmla="*/ 1605516 h 1839432"/>
              <a:gd name="connsiteX122" fmla="*/ 1765005 w 2158786"/>
              <a:gd name="connsiteY122" fmla="*/ 1648046 h 1839432"/>
              <a:gd name="connsiteX123" fmla="*/ 1796903 w 2158786"/>
              <a:gd name="connsiteY123" fmla="*/ 1669311 h 1839432"/>
              <a:gd name="connsiteX124" fmla="*/ 1818168 w 2158786"/>
              <a:gd name="connsiteY124" fmla="*/ 1488558 h 1839432"/>
              <a:gd name="connsiteX125" fmla="*/ 1786270 w 2158786"/>
              <a:gd name="connsiteY125" fmla="*/ 1467293 h 1839432"/>
              <a:gd name="connsiteX126" fmla="*/ 1584252 w 2158786"/>
              <a:gd name="connsiteY126" fmla="*/ 1477925 h 1839432"/>
              <a:gd name="connsiteX127" fmla="*/ 1552354 w 2158786"/>
              <a:gd name="connsiteY127" fmla="*/ 1509823 h 1839432"/>
              <a:gd name="connsiteX128" fmla="*/ 1562987 w 2158786"/>
              <a:gd name="connsiteY128" fmla="*/ 1733107 h 1839432"/>
              <a:gd name="connsiteX129" fmla="*/ 1573619 w 2158786"/>
              <a:gd name="connsiteY129" fmla="*/ 1765004 h 1839432"/>
              <a:gd name="connsiteX130" fmla="*/ 1594884 w 2158786"/>
              <a:gd name="connsiteY130" fmla="*/ 1796902 h 1839432"/>
              <a:gd name="connsiteX131" fmla="*/ 1626782 w 2158786"/>
              <a:gd name="connsiteY131" fmla="*/ 1818167 h 1839432"/>
              <a:gd name="connsiteX132" fmla="*/ 1648047 w 2158786"/>
              <a:gd name="connsiteY132" fmla="*/ 1626781 h 1839432"/>
              <a:gd name="connsiteX133" fmla="*/ 1584252 w 2158786"/>
              <a:gd name="connsiteY133" fmla="*/ 1605516 h 1839432"/>
              <a:gd name="connsiteX134" fmla="*/ 1424763 w 2158786"/>
              <a:gd name="connsiteY134" fmla="*/ 1616148 h 1839432"/>
              <a:gd name="connsiteX135" fmla="*/ 1382233 w 2158786"/>
              <a:gd name="connsiteY135" fmla="*/ 1637414 h 1839432"/>
              <a:gd name="connsiteX136" fmla="*/ 1318438 w 2158786"/>
              <a:gd name="connsiteY136" fmla="*/ 1690576 h 1839432"/>
              <a:gd name="connsiteX137" fmla="*/ 1318438 w 2158786"/>
              <a:gd name="connsiteY137" fmla="*/ 1828800 h 1839432"/>
              <a:gd name="connsiteX138" fmla="*/ 1307805 w 2158786"/>
              <a:gd name="connsiteY138" fmla="*/ 1743739 h 1839432"/>
              <a:gd name="connsiteX139" fmla="*/ 1244010 w 2158786"/>
              <a:gd name="connsiteY139" fmla="*/ 1669311 h 1839432"/>
              <a:gd name="connsiteX140" fmla="*/ 1180214 w 2158786"/>
              <a:gd name="connsiteY140" fmla="*/ 1637414 h 1839432"/>
              <a:gd name="connsiteX141" fmla="*/ 1095154 w 2158786"/>
              <a:gd name="connsiteY141" fmla="*/ 1616148 h 1839432"/>
              <a:gd name="connsiteX142" fmla="*/ 988828 w 2158786"/>
              <a:gd name="connsiteY142" fmla="*/ 1594883 h 1839432"/>
              <a:gd name="connsiteX143" fmla="*/ 871870 w 2158786"/>
              <a:gd name="connsiteY143" fmla="*/ 1573618 h 1839432"/>
              <a:gd name="connsiteX144" fmla="*/ 712382 w 2158786"/>
              <a:gd name="connsiteY144" fmla="*/ 1584251 h 1839432"/>
              <a:gd name="connsiteX145" fmla="*/ 701749 w 2158786"/>
              <a:gd name="connsiteY145" fmla="*/ 1616148 h 1839432"/>
              <a:gd name="connsiteX146" fmla="*/ 712382 w 2158786"/>
              <a:gd name="connsiteY146" fmla="*/ 1807535 h 1839432"/>
              <a:gd name="connsiteX147" fmla="*/ 786810 w 2158786"/>
              <a:gd name="connsiteY147" fmla="*/ 1839432 h 1839432"/>
              <a:gd name="connsiteX148" fmla="*/ 861238 w 2158786"/>
              <a:gd name="connsiteY148" fmla="*/ 1818167 h 1839432"/>
              <a:gd name="connsiteX149" fmla="*/ 893135 w 2158786"/>
              <a:gd name="connsiteY149" fmla="*/ 1722474 h 1839432"/>
              <a:gd name="connsiteX150" fmla="*/ 893135 w 2158786"/>
              <a:gd name="connsiteY150" fmla="*/ 1403497 h 1839432"/>
              <a:gd name="connsiteX151" fmla="*/ 850605 w 2158786"/>
              <a:gd name="connsiteY151" fmla="*/ 1350335 h 1839432"/>
              <a:gd name="connsiteX152" fmla="*/ 786810 w 2158786"/>
              <a:gd name="connsiteY152" fmla="*/ 1329069 h 1839432"/>
              <a:gd name="connsiteX153" fmla="*/ 318977 w 2158786"/>
              <a:gd name="connsiteY153" fmla="*/ 1339702 h 1839432"/>
              <a:gd name="connsiteX154" fmla="*/ 265814 w 2158786"/>
              <a:gd name="connsiteY154" fmla="*/ 1392865 h 1839432"/>
              <a:gd name="connsiteX155" fmla="*/ 244549 w 2158786"/>
              <a:gd name="connsiteY155" fmla="*/ 1456660 h 1839432"/>
              <a:gd name="connsiteX156" fmla="*/ 255182 w 2158786"/>
              <a:gd name="connsiteY156" fmla="*/ 1594883 h 1839432"/>
              <a:gd name="connsiteX157" fmla="*/ 297712 w 2158786"/>
              <a:gd name="connsiteY157" fmla="*/ 1626781 h 1839432"/>
              <a:gd name="connsiteX158" fmla="*/ 318977 w 2158786"/>
              <a:gd name="connsiteY158" fmla="*/ 1658679 h 1839432"/>
              <a:gd name="connsiteX159" fmla="*/ 435935 w 2158786"/>
              <a:gd name="connsiteY159" fmla="*/ 1637414 h 1839432"/>
              <a:gd name="connsiteX160" fmla="*/ 478466 w 2158786"/>
              <a:gd name="connsiteY160" fmla="*/ 1594883 h 1839432"/>
              <a:gd name="connsiteX161" fmla="*/ 552893 w 2158786"/>
              <a:gd name="connsiteY161" fmla="*/ 1499190 h 1839432"/>
              <a:gd name="connsiteX162" fmla="*/ 563526 w 2158786"/>
              <a:gd name="connsiteY162" fmla="*/ 1467293 h 1839432"/>
              <a:gd name="connsiteX163" fmla="*/ 531628 w 2158786"/>
              <a:gd name="connsiteY163" fmla="*/ 1158948 h 1839432"/>
              <a:gd name="connsiteX164" fmla="*/ 489098 w 2158786"/>
              <a:gd name="connsiteY164" fmla="*/ 1137683 h 1839432"/>
              <a:gd name="connsiteX165" fmla="*/ 372140 w 2158786"/>
              <a:gd name="connsiteY165" fmla="*/ 1127051 h 1839432"/>
              <a:gd name="connsiteX166" fmla="*/ 85061 w 2158786"/>
              <a:gd name="connsiteY166" fmla="*/ 1137683 h 1839432"/>
              <a:gd name="connsiteX167" fmla="*/ 53163 w 2158786"/>
              <a:gd name="connsiteY167" fmla="*/ 1148316 h 1839432"/>
              <a:gd name="connsiteX168" fmla="*/ 0 w 2158786"/>
              <a:gd name="connsiteY168" fmla="*/ 1190846 h 1839432"/>
              <a:gd name="connsiteX169" fmla="*/ 21266 w 2158786"/>
              <a:gd name="connsiteY169" fmla="*/ 1329069 h 1839432"/>
              <a:gd name="connsiteX170" fmla="*/ 42531 w 2158786"/>
              <a:gd name="connsiteY170" fmla="*/ 1350335 h 1839432"/>
              <a:gd name="connsiteX171" fmla="*/ 180754 w 2158786"/>
              <a:gd name="connsiteY171" fmla="*/ 1318437 h 1839432"/>
              <a:gd name="connsiteX172" fmla="*/ 233917 w 2158786"/>
              <a:gd name="connsiteY172" fmla="*/ 1254641 h 1839432"/>
              <a:gd name="connsiteX173" fmla="*/ 244549 w 2158786"/>
              <a:gd name="connsiteY173" fmla="*/ 1222744 h 1839432"/>
              <a:gd name="connsiteX174" fmla="*/ 233917 w 2158786"/>
              <a:gd name="connsiteY174" fmla="*/ 999460 h 1839432"/>
              <a:gd name="connsiteX175" fmla="*/ 202019 w 2158786"/>
              <a:gd name="connsiteY175" fmla="*/ 988828 h 1839432"/>
              <a:gd name="connsiteX176" fmla="*/ 10633 w 2158786"/>
              <a:gd name="connsiteY176" fmla="*/ 988828 h 183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2158786" h="1839432">
                <a:moveTo>
                  <a:pt x="893135" y="31897"/>
                </a:moveTo>
                <a:cubicBezTo>
                  <a:pt x="839972" y="35441"/>
                  <a:pt x="786203" y="33771"/>
                  <a:pt x="733647" y="42530"/>
                </a:cubicBezTo>
                <a:cubicBezTo>
                  <a:pt x="699364" y="48244"/>
                  <a:pt x="694065" y="82559"/>
                  <a:pt x="680484" y="106325"/>
                </a:cubicBezTo>
                <a:cubicBezTo>
                  <a:pt x="674144" y="117420"/>
                  <a:pt x="666307" y="127590"/>
                  <a:pt x="659219" y="138223"/>
                </a:cubicBezTo>
                <a:cubicBezTo>
                  <a:pt x="632657" y="244474"/>
                  <a:pt x="641626" y="191084"/>
                  <a:pt x="659219" y="393404"/>
                </a:cubicBezTo>
                <a:cubicBezTo>
                  <a:pt x="660190" y="404570"/>
                  <a:pt x="664840" y="415277"/>
                  <a:pt x="669852" y="425302"/>
                </a:cubicBezTo>
                <a:cubicBezTo>
                  <a:pt x="675567" y="436732"/>
                  <a:pt x="684029" y="446567"/>
                  <a:pt x="691117" y="457200"/>
                </a:cubicBezTo>
                <a:cubicBezTo>
                  <a:pt x="709496" y="512338"/>
                  <a:pt x="709535" y="527832"/>
                  <a:pt x="744280" y="574158"/>
                </a:cubicBezTo>
                <a:cubicBezTo>
                  <a:pt x="753302" y="586187"/>
                  <a:pt x="766551" y="594504"/>
                  <a:pt x="776177" y="606055"/>
                </a:cubicBezTo>
                <a:cubicBezTo>
                  <a:pt x="784358" y="615872"/>
                  <a:pt x="787740" y="629637"/>
                  <a:pt x="797442" y="637953"/>
                </a:cubicBezTo>
                <a:cubicBezTo>
                  <a:pt x="820820" y="657991"/>
                  <a:pt x="874040" y="682198"/>
                  <a:pt x="903768" y="691116"/>
                </a:cubicBezTo>
                <a:cubicBezTo>
                  <a:pt x="921078" y="696309"/>
                  <a:pt x="939289" y="697828"/>
                  <a:pt x="956931" y="701748"/>
                </a:cubicBezTo>
                <a:cubicBezTo>
                  <a:pt x="971196" y="704918"/>
                  <a:pt x="985284" y="708837"/>
                  <a:pt x="999461" y="712381"/>
                </a:cubicBezTo>
                <a:cubicBezTo>
                  <a:pt x="1031359" y="708837"/>
                  <a:pt x="1064992" y="712716"/>
                  <a:pt x="1095154" y="701748"/>
                </a:cubicBezTo>
                <a:cubicBezTo>
                  <a:pt x="1117740" y="693535"/>
                  <a:pt x="1121078" y="641260"/>
                  <a:pt x="1127052" y="627321"/>
                </a:cubicBezTo>
                <a:cubicBezTo>
                  <a:pt x="1132086" y="615575"/>
                  <a:pt x="1141229" y="606056"/>
                  <a:pt x="1148317" y="595423"/>
                </a:cubicBezTo>
                <a:cubicBezTo>
                  <a:pt x="1141229" y="559981"/>
                  <a:pt x="1140954" y="522461"/>
                  <a:pt x="1127052" y="489097"/>
                </a:cubicBezTo>
                <a:cubicBezTo>
                  <a:pt x="1122137" y="477301"/>
                  <a:pt x="1106900" y="472866"/>
                  <a:pt x="1095154" y="467832"/>
                </a:cubicBezTo>
                <a:cubicBezTo>
                  <a:pt x="1081723" y="462076"/>
                  <a:pt x="1066675" y="461214"/>
                  <a:pt x="1052624" y="457200"/>
                </a:cubicBezTo>
                <a:cubicBezTo>
                  <a:pt x="1041847" y="454121"/>
                  <a:pt x="1031503" y="449646"/>
                  <a:pt x="1020726" y="446567"/>
                </a:cubicBezTo>
                <a:cubicBezTo>
                  <a:pt x="1006675" y="442553"/>
                  <a:pt x="992247" y="439949"/>
                  <a:pt x="978196" y="435935"/>
                </a:cubicBezTo>
                <a:cubicBezTo>
                  <a:pt x="967419" y="432856"/>
                  <a:pt x="957239" y="427733"/>
                  <a:pt x="946298" y="425302"/>
                </a:cubicBezTo>
                <a:cubicBezTo>
                  <a:pt x="925253" y="420625"/>
                  <a:pt x="903864" y="417582"/>
                  <a:pt x="882503" y="414669"/>
                </a:cubicBezTo>
                <a:cubicBezTo>
                  <a:pt x="771413" y="399520"/>
                  <a:pt x="718145" y="394044"/>
                  <a:pt x="616689" y="382772"/>
                </a:cubicBezTo>
                <a:cubicBezTo>
                  <a:pt x="520996" y="386316"/>
                  <a:pt x="425157" y="387034"/>
                  <a:pt x="329610" y="393404"/>
                </a:cubicBezTo>
                <a:cubicBezTo>
                  <a:pt x="318427" y="394150"/>
                  <a:pt x="305637" y="396112"/>
                  <a:pt x="297712" y="404037"/>
                </a:cubicBezTo>
                <a:cubicBezTo>
                  <a:pt x="286504" y="415245"/>
                  <a:pt x="283535" y="432390"/>
                  <a:pt x="276447" y="446567"/>
                </a:cubicBezTo>
                <a:cubicBezTo>
                  <a:pt x="279991" y="510362"/>
                  <a:pt x="273507" y="575518"/>
                  <a:pt x="287080" y="637953"/>
                </a:cubicBezTo>
                <a:cubicBezTo>
                  <a:pt x="291901" y="660129"/>
                  <a:pt x="315994" y="672961"/>
                  <a:pt x="329610" y="691116"/>
                </a:cubicBezTo>
                <a:cubicBezTo>
                  <a:pt x="337277" y="701339"/>
                  <a:pt x="343787" y="712381"/>
                  <a:pt x="350875" y="723014"/>
                </a:cubicBezTo>
                <a:cubicBezTo>
                  <a:pt x="369339" y="778409"/>
                  <a:pt x="349412" y="734475"/>
                  <a:pt x="382773" y="776176"/>
                </a:cubicBezTo>
                <a:cubicBezTo>
                  <a:pt x="390756" y="786155"/>
                  <a:pt x="395002" y="799038"/>
                  <a:pt x="404038" y="808074"/>
                </a:cubicBezTo>
                <a:cubicBezTo>
                  <a:pt x="416223" y="820260"/>
                  <a:pt x="467011" y="859598"/>
                  <a:pt x="489098" y="871869"/>
                </a:cubicBezTo>
                <a:cubicBezTo>
                  <a:pt x="509881" y="883415"/>
                  <a:pt x="532732" y="891166"/>
                  <a:pt x="552893" y="903767"/>
                </a:cubicBezTo>
                <a:cubicBezTo>
                  <a:pt x="602774" y="934943"/>
                  <a:pt x="540860" y="918356"/>
                  <a:pt x="606056" y="946297"/>
                </a:cubicBezTo>
                <a:cubicBezTo>
                  <a:pt x="619488" y="952054"/>
                  <a:pt x="634724" y="952309"/>
                  <a:pt x="648587" y="956930"/>
                </a:cubicBezTo>
                <a:cubicBezTo>
                  <a:pt x="753500" y="991901"/>
                  <a:pt x="649920" y="967829"/>
                  <a:pt x="754912" y="988828"/>
                </a:cubicBezTo>
                <a:cubicBezTo>
                  <a:pt x="800986" y="985284"/>
                  <a:pt x="847178" y="983033"/>
                  <a:pt x="893135" y="978195"/>
                </a:cubicBezTo>
                <a:cubicBezTo>
                  <a:pt x="938161" y="973455"/>
                  <a:pt x="958509" y="967168"/>
                  <a:pt x="999461" y="956930"/>
                </a:cubicBezTo>
                <a:cubicBezTo>
                  <a:pt x="1071131" y="921095"/>
                  <a:pt x="1061733" y="916677"/>
                  <a:pt x="1180214" y="946297"/>
                </a:cubicBezTo>
                <a:cubicBezTo>
                  <a:pt x="1196588" y="950390"/>
                  <a:pt x="1224643" y="996992"/>
                  <a:pt x="1233377" y="1010093"/>
                </a:cubicBezTo>
                <a:cubicBezTo>
                  <a:pt x="1266591" y="1142950"/>
                  <a:pt x="1268884" y="1117096"/>
                  <a:pt x="1244010" y="1307804"/>
                </a:cubicBezTo>
                <a:cubicBezTo>
                  <a:pt x="1242357" y="1320475"/>
                  <a:pt x="1228460" y="1328272"/>
                  <a:pt x="1222745" y="1339702"/>
                </a:cubicBezTo>
                <a:cubicBezTo>
                  <a:pt x="1209497" y="1366198"/>
                  <a:pt x="1217166" y="1390060"/>
                  <a:pt x="1180214" y="1403497"/>
                </a:cubicBezTo>
                <a:cubicBezTo>
                  <a:pt x="1153360" y="1413262"/>
                  <a:pt x="1123507" y="1410586"/>
                  <a:pt x="1095154" y="1414130"/>
                </a:cubicBezTo>
                <a:cubicBezTo>
                  <a:pt x="1024317" y="1408227"/>
                  <a:pt x="970807" y="1426528"/>
                  <a:pt x="925033" y="1371600"/>
                </a:cubicBezTo>
                <a:cubicBezTo>
                  <a:pt x="917858" y="1362990"/>
                  <a:pt x="917944" y="1350335"/>
                  <a:pt x="914400" y="1339702"/>
                </a:cubicBezTo>
                <a:cubicBezTo>
                  <a:pt x="917944" y="1314893"/>
                  <a:pt x="913825" y="1287689"/>
                  <a:pt x="925033" y="1265274"/>
                </a:cubicBezTo>
                <a:cubicBezTo>
                  <a:pt x="930045" y="1255249"/>
                  <a:pt x="946906" y="1259653"/>
                  <a:pt x="956931" y="1254641"/>
                </a:cubicBezTo>
                <a:cubicBezTo>
                  <a:pt x="968360" y="1248926"/>
                  <a:pt x="977083" y="1238410"/>
                  <a:pt x="988828" y="1233376"/>
                </a:cubicBezTo>
                <a:cubicBezTo>
                  <a:pt x="1002260" y="1227620"/>
                  <a:pt x="1017362" y="1226943"/>
                  <a:pt x="1031359" y="1222744"/>
                </a:cubicBezTo>
                <a:cubicBezTo>
                  <a:pt x="1052829" y="1216303"/>
                  <a:pt x="1073529" y="1207377"/>
                  <a:pt x="1095154" y="1201479"/>
                </a:cubicBezTo>
                <a:cubicBezTo>
                  <a:pt x="1236303" y="1162983"/>
                  <a:pt x="1083423" y="1212477"/>
                  <a:pt x="1180214" y="1180214"/>
                </a:cubicBezTo>
                <a:cubicBezTo>
                  <a:pt x="1233377" y="1183758"/>
                  <a:pt x="1286748" y="1184962"/>
                  <a:pt x="1339703" y="1190846"/>
                </a:cubicBezTo>
                <a:cubicBezTo>
                  <a:pt x="1350842" y="1192084"/>
                  <a:pt x="1360392" y="1201479"/>
                  <a:pt x="1371600" y="1201479"/>
                </a:cubicBezTo>
                <a:cubicBezTo>
                  <a:pt x="1410747" y="1201479"/>
                  <a:pt x="1449573" y="1194390"/>
                  <a:pt x="1488559" y="1190846"/>
                </a:cubicBezTo>
                <a:cubicBezTo>
                  <a:pt x="1499191" y="1183758"/>
                  <a:pt x="1511420" y="1178617"/>
                  <a:pt x="1520456" y="1169581"/>
                </a:cubicBezTo>
                <a:cubicBezTo>
                  <a:pt x="1529492" y="1160545"/>
                  <a:pt x="1533738" y="1147662"/>
                  <a:pt x="1541721" y="1137683"/>
                </a:cubicBezTo>
                <a:cubicBezTo>
                  <a:pt x="1547983" y="1129855"/>
                  <a:pt x="1556725" y="1124246"/>
                  <a:pt x="1562987" y="1116418"/>
                </a:cubicBezTo>
                <a:cubicBezTo>
                  <a:pt x="1570970" y="1106440"/>
                  <a:pt x="1575216" y="1093557"/>
                  <a:pt x="1584252" y="1084521"/>
                </a:cubicBezTo>
                <a:cubicBezTo>
                  <a:pt x="1593288" y="1075485"/>
                  <a:pt x="1605517" y="1070344"/>
                  <a:pt x="1616149" y="1063255"/>
                </a:cubicBezTo>
                <a:cubicBezTo>
                  <a:pt x="1630326" y="1041990"/>
                  <a:pt x="1653668" y="1024521"/>
                  <a:pt x="1658680" y="999460"/>
                </a:cubicBezTo>
                <a:lnTo>
                  <a:pt x="1679945" y="893135"/>
                </a:lnTo>
                <a:cubicBezTo>
                  <a:pt x="1676401" y="868326"/>
                  <a:pt x="1678308" y="842098"/>
                  <a:pt x="1669312" y="818707"/>
                </a:cubicBezTo>
                <a:cubicBezTo>
                  <a:pt x="1653414" y="777371"/>
                  <a:pt x="1624279" y="752408"/>
                  <a:pt x="1594884" y="723014"/>
                </a:cubicBezTo>
                <a:cubicBezTo>
                  <a:pt x="1564825" y="632831"/>
                  <a:pt x="1564600" y="645029"/>
                  <a:pt x="1594884" y="478465"/>
                </a:cubicBezTo>
                <a:cubicBezTo>
                  <a:pt x="1597170" y="465892"/>
                  <a:pt x="1616149" y="464288"/>
                  <a:pt x="1626782" y="457200"/>
                </a:cubicBezTo>
                <a:cubicBezTo>
                  <a:pt x="1706956" y="483923"/>
                  <a:pt x="1608135" y="447876"/>
                  <a:pt x="1690577" y="489097"/>
                </a:cubicBezTo>
                <a:cubicBezTo>
                  <a:pt x="1716001" y="501809"/>
                  <a:pt x="1748033" y="511793"/>
                  <a:pt x="1775638" y="520995"/>
                </a:cubicBezTo>
                <a:cubicBezTo>
                  <a:pt x="1801055" y="444740"/>
                  <a:pt x="1796824" y="470852"/>
                  <a:pt x="1775638" y="329609"/>
                </a:cubicBezTo>
                <a:cubicBezTo>
                  <a:pt x="1772807" y="310734"/>
                  <a:pt x="1761075" y="294317"/>
                  <a:pt x="1754373" y="276446"/>
                </a:cubicBezTo>
                <a:cubicBezTo>
                  <a:pt x="1741368" y="241765"/>
                  <a:pt x="1748469" y="237069"/>
                  <a:pt x="1711842" y="212651"/>
                </a:cubicBezTo>
                <a:cubicBezTo>
                  <a:pt x="1702517" y="206434"/>
                  <a:pt x="1690439" y="205953"/>
                  <a:pt x="1679945" y="202018"/>
                </a:cubicBezTo>
                <a:cubicBezTo>
                  <a:pt x="1662074" y="195316"/>
                  <a:pt x="1645063" y="186237"/>
                  <a:pt x="1626782" y="180753"/>
                </a:cubicBezTo>
                <a:cubicBezTo>
                  <a:pt x="1609472" y="175560"/>
                  <a:pt x="1591261" y="174041"/>
                  <a:pt x="1573619" y="170121"/>
                </a:cubicBezTo>
                <a:cubicBezTo>
                  <a:pt x="1559354" y="166951"/>
                  <a:pt x="1545266" y="163032"/>
                  <a:pt x="1531089" y="159488"/>
                </a:cubicBezTo>
                <a:cubicBezTo>
                  <a:pt x="1477926" y="163032"/>
                  <a:pt x="1423432" y="157780"/>
                  <a:pt x="1371600" y="170121"/>
                </a:cubicBezTo>
                <a:cubicBezTo>
                  <a:pt x="1346738" y="176041"/>
                  <a:pt x="1307805" y="212651"/>
                  <a:pt x="1307805" y="212651"/>
                </a:cubicBezTo>
                <a:cubicBezTo>
                  <a:pt x="1300717" y="223283"/>
                  <a:pt x="1295576" y="235512"/>
                  <a:pt x="1286540" y="244548"/>
                </a:cubicBezTo>
                <a:cubicBezTo>
                  <a:pt x="1277504" y="253584"/>
                  <a:pt x="1262625" y="255835"/>
                  <a:pt x="1254642" y="265814"/>
                </a:cubicBezTo>
                <a:cubicBezTo>
                  <a:pt x="1247641" y="274566"/>
                  <a:pt x="1247554" y="287079"/>
                  <a:pt x="1244010" y="297711"/>
                </a:cubicBezTo>
                <a:cubicBezTo>
                  <a:pt x="1226289" y="294167"/>
                  <a:pt x="1206538" y="296045"/>
                  <a:pt x="1190847" y="287079"/>
                </a:cubicBezTo>
                <a:cubicBezTo>
                  <a:pt x="1179752" y="280739"/>
                  <a:pt x="1170379" y="267935"/>
                  <a:pt x="1169582" y="255181"/>
                </a:cubicBezTo>
                <a:cubicBezTo>
                  <a:pt x="1167399" y="220255"/>
                  <a:pt x="1168949" y="109339"/>
                  <a:pt x="1201480" y="63795"/>
                </a:cubicBezTo>
                <a:cubicBezTo>
                  <a:pt x="1208907" y="53397"/>
                  <a:pt x="1222979" y="49957"/>
                  <a:pt x="1233377" y="42530"/>
                </a:cubicBezTo>
                <a:cubicBezTo>
                  <a:pt x="1289701" y="2298"/>
                  <a:pt x="1256042" y="17253"/>
                  <a:pt x="1307805" y="0"/>
                </a:cubicBezTo>
                <a:lnTo>
                  <a:pt x="1552354" y="10632"/>
                </a:lnTo>
                <a:cubicBezTo>
                  <a:pt x="1579912" y="12354"/>
                  <a:pt x="1702148" y="28027"/>
                  <a:pt x="1733107" y="31897"/>
                </a:cubicBezTo>
                <a:lnTo>
                  <a:pt x="1828800" y="63795"/>
                </a:lnTo>
                <a:cubicBezTo>
                  <a:pt x="1839433" y="67339"/>
                  <a:pt x="1850673" y="69416"/>
                  <a:pt x="1860698" y="74428"/>
                </a:cubicBezTo>
                <a:cubicBezTo>
                  <a:pt x="1881649" y="84904"/>
                  <a:pt x="1910538" y="101855"/>
                  <a:pt x="1935126" y="106325"/>
                </a:cubicBezTo>
                <a:cubicBezTo>
                  <a:pt x="1963239" y="111436"/>
                  <a:pt x="1991833" y="113414"/>
                  <a:pt x="2020187" y="116958"/>
                </a:cubicBezTo>
                <a:cubicBezTo>
                  <a:pt x="2034364" y="134679"/>
                  <a:pt x="2047773" y="153042"/>
                  <a:pt x="2062717" y="170121"/>
                </a:cubicBezTo>
                <a:cubicBezTo>
                  <a:pt x="2120027" y="235618"/>
                  <a:pt x="2072355" y="168631"/>
                  <a:pt x="2115880" y="233916"/>
                </a:cubicBezTo>
                <a:cubicBezTo>
                  <a:pt x="2119424" y="248093"/>
                  <a:pt x="2121381" y="262763"/>
                  <a:pt x="2126512" y="276446"/>
                </a:cubicBezTo>
                <a:cubicBezTo>
                  <a:pt x="2151040" y="341855"/>
                  <a:pt x="2189703" y="337504"/>
                  <a:pt x="2115880" y="435935"/>
                </a:cubicBezTo>
                <a:cubicBezTo>
                  <a:pt x="2102945" y="453182"/>
                  <a:pt x="2073426" y="443518"/>
                  <a:pt x="2052084" y="446567"/>
                </a:cubicBezTo>
                <a:cubicBezTo>
                  <a:pt x="2023797" y="450608"/>
                  <a:pt x="1995377" y="453656"/>
                  <a:pt x="1967024" y="457200"/>
                </a:cubicBezTo>
                <a:cubicBezTo>
                  <a:pt x="1943670" y="492230"/>
                  <a:pt x="1927006" y="501470"/>
                  <a:pt x="1956391" y="552893"/>
                </a:cubicBezTo>
                <a:cubicBezTo>
                  <a:pt x="1961952" y="562624"/>
                  <a:pt x="1977656" y="559981"/>
                  <a:pt x="1988289" y="563525"/>
                </a:cubicBezTo>
                <a:cubicBezTo>
                  <a:pt x="1998922" y="570613"/>
                  <a:pt x="2007692" y="582112"/>
                  <a:pt x="2020187" y="584790"/>
                </a:cubicBezTo>
                <a:cubicBezTo>
                  <a:pt x="2153981" y="613460"/>
                  <a:pt x="2123142" y="553411"/>
                  <a:pt x="2147777" y="627321"/>
                </a:cubicBezTo>
                <a:cubicBezTo>
                  <a:pt x="2144233" y="652130"/>
                  <a:pt x="2158634" y="688854"/>
                  <a:pt x="2137145" y="701748"/>
                </a:cubicBezTo>
                <a:cubicBezTo>
                  <a:pt x="2094165" y="727536"/>
                  <a:pt x="1988289" y="723014"/>
                  <a:pt x="1988289" y="723014"/>
                </a:cubicBezTo>
                <a:cubicBezTo>
                  <a:pt x="1991833" y="762000"/>
                  <a:pt x="1991244" y="801585"/>
                  <a:pt x="1998921" y="839972"/>
                </a:cubicBezTo>
                <a:cubicBezTo>
                  <a:pt x="2002030" y="855514"/>
                  <a:pt x="2013943" y="867933"/>
                  <a:pt x="2020187" y="882502"/>
                </a:cubicBezTo>
                <a:cubicBezTo>
                  <a:pt x="2029336" y="903850"/>
                  <a:pt x="2036059" y="935358"/>
                  <a:pt x="2041452" y="956930"/>
                </a:cubicBezTo>
                <a:cubicBezTo>
                  <a:pt x="2030819" y="992372"/>
                  <a:pt x="2027273" y="1030771"/>
                  <a:pt x="2009554" y="1063255"/>
                </a:cubicBezTo>
                <a:cubicBezTo>
                  <a:pt x="2004187" y="1073094"/>
                  <a:pt x="1988529" y="1071170"/>
                  <a:pt x="1977656" y="1073888"/>
                </a:cubicBezTo>
                <a:cubicBezTo>
                  <a:pt x="1960124" y="1078271"/>
                  <a:pt x="1942214" y="1080977"/>
                  <a:pt x="1924493" y="1084521"/>
                </a:cubicBezTo>
                <a:cubicBezTo>
                  <a:pt x="1931582" y="1105786"/>
                  <a:pt x="1929909" y="1132466"/>
                  <a:pt x="1945759" y="1148316"/>
                </a:cubicBezTo>
                <a:cubicBezTo>
                  <a:pt x="1963480" y="1166037"/>
                  <a:pt x="1982418" y="1182619"/>
                  <a:pt x="1998921" y="1201479"/>
                </a:cubicBezTo>
                <a:cubicBezTo>
                  <a:pt x="2007336" y="1211096"/>
                  <a:pt x="2011151" y="1224340"/>
                  <a:pt x="2020187" y="1233376"/>
                </a:cubicBezTo>
                <a:cubicBezTo>
                  <a:pt x="2029223" y="1242412"/>
                  <a:pt x="2042106" y="1246658"/>
                  <a:pt x="2052084" y="1254641"/>
                </a:cubicBezTo>
                <a:cubicBezTo>
                  <a:pt x="2059912" y="1260903"/>
                  <a:pt x="2066261" y="1268818"/>
                  <a:pt x="2073349" y="1275907"/>
                </a:cubicBezTo>
                <a:cubicBezTo>
                  <a:pt x="2062717" y="1279451"/>
                  <a:pt x="2051753" y="1282124"/>
                  <a:pt x="2041452" y="1286539"/>
                </a:cubicBezTo>
                <a:cubicBezTo>
                  <a:pt x="2026883" y="1292783"/>
                  <a:pt x="2013762" y="1302239"/>
                  <a:pt x="1998921" y="1307804"/>
                </a:cubicBezTo>
                <a:cubicBezTo>
                  <a:pt x="1985238" y="1312935"/>
                  <a:pt x="1969959" y="1313010"/>
                  <a:pt x="1956391" y="1318437"/>
                </a:cubicBezTo>
                <a:cubicBezTo>
                  <a:pt x="1934316" y="1327267"/>
                  <a:pt x="1914542" y="1341191"/>
                  <a:pt x="1892596" y="1350335"/>
                </a:cubicBezTo>
                <a:cubicBezTo>
                  <a:pt x="1824163" y="1378849"/>
                  <a:pt x="1840697" y="1365967"/>
                  <a:pt x="1775638" y="1382232"/>
                </a:cubicBezTo>
                <a:cubicBezTo>
                  <a:pt x="1764765" y="1384950"/>
                  <a:pt x="1754373" y="1389321"/>
                  <a:pt x="1743740" y="1392865"/>
                </a:cubicBezTo>
                <a:cubicBezTo>
                  <a:pt x="1747284" y="1463749"/>
                  <a:pt x="1748479" y="1534789"/>
                  <a:pt x="1754373" y="1605516"/>
                </a:cubicBezTo>
                <a:cubicBezTo>
                  <a:pt x="1755587" y="1620078"/>
                  <a:pt x="1756899" y="1635887"/>
                  <a:pt x="1765005" y="1648046"/>
                </a:cubicBezTo>
                <a:cubicBezTo>
                  <a:pt x="1772093" y="1658679"/>
                  <a:pt x="1786270" y="1662223"/>
                  <a:pt x="1796903" y="1669311"/>
                </a:cubicBezTo>
                <a:cubicBezTo>
                  <a:pt x="1848158" y="1600970"/>
                  <a:pt x="1851980" y="1615354"/>
                  <a:pt x="1818168" y="1488558"/>
                </a:cubicBezTo>
                <a:cubicBezTo>
                  <a:pt x="1814875" y="1476211"/>
                  <a:pt x="1796903" y="1474381"/>
                  <a:pt x="1786270" y="1467293"/>
                </a:cubicBezTo>
                <a:cubicBezTo>
                  <a:pt x="1718931" y="1470837"/>
                  <a:pt x="1650597" y="1465862"/>
                  <a:pt x="1584252" y="1477925"/>
                </a:cubicBezTo>
                <a:cubicBezTo>
                  <a:pt x="1569458" y="1480615"/>
                  <a:pt x="1553603" y="1494838"/>
                  <a:pt x="1552354" y="1509823"/>
                </a:cubicBezTo>
                <a:cubicBezTo>
                  <a:pt x="1546166" y="1584078"/>
                  <a:pt x="1556799" y="1658852"/>
                  <a:pt x="1562987" y="1733107"/>
                </a:cubicBezTo>
                <a:cubicBezTo>
                  <a:pt x="1563918" y="1744276"/>
                  <a:pt x="1568607" y="1754980"/>
                  <a:pt x="1573619" y="1765004"/>
                </a:cubicBezTo>
                <a:cubicBezTo>
                  <a:pt x="1579334" y="1776434"/>
                  <a:pt x="1585848" y="1787866"/>
                  <a:pt x="1594884" y="1796902"/>
                </a:cubicBezTo>
                <a:cubicBezTo>
                  <a:pt x="1603920" y="1805938"/>
                  <a:pt x="1616149" y="1811079"/>
                  <a:pt x="1626782" y="1818167"/>
                </a:cubicBezTo>
                <a:cubicBezTo>
                  <a:pt x="1706111" y="1791726"/>
                  <a:pt x="1712263" y="1801083"/>
                  <a:pt x="1648047" y="1626781"/>
                </a:cubicBezTo>
                <a:cubicBezTo>
                  <a:pt x="1640298" y="1605748"/>
                  <a:pt x="1584252" y="1605516"/>
                  <a:pt x="1584252" y="1605516"/>
                </a:cubicBezTo>
                <a:cubicBezTo>
                  <a:pt x="1531089" y="1609060"/>
                  <a:pt x="1477392" y="1607838"/>
                  <a:pt x="1424763" y="1616148"/>
                </a:cubicBezTo>
                <a:cubicBezTo>
                  <a:pt x="1409107" y="1618620"/>
                  <a:pt x="1395995" y="1629550"/>
                  <a:pt x="1382233" y="1637414"/>
                </a:cubicBezTo>
                <a:cubicBezTo>
                  <a:pt x="1347691" y="1657153"/>
                  <a:pt x="1347761" y="1661253"/>
                  <a:pt x="1318438" y="1690576"/>
                </a:cubicBezTo>
                <a:cubicBezTo>
                  <a:pt x="1292844" y="1767355"/>
                  <a:pt x="1318438" y="1676078"/>
                  <a:pt x="1318438" y="1828800"/>
                </a:cubicBezTo>
                <a:cubicBezTo>
                  <a:pt x="1318438" y="1857374"/>
                  <a:pt x="1315323" y="1771306"/>
                  <a:pt x="1307805" y="1743739"/>
                </a:cubicBezTo>
                <a:cubicBezTo>
                  <a:pt x="1302066" y="1722695"/>
                  <a:pt x="1253770" y="1677677"/>
                  <a:pt x="1244010" y="1669311"/>
                </a:cubicBezTo>
                <a:cubicBezTo>
                  <a:pt x="1221426" y="1649953"/>
                  <a:pt x="1207887" y="1644961"/>
                  <a:pt x="1180214" y="1637414"/>
                </a:cubicBezTo>
                <a:cubicBezTo>
                  <a:pt x="1152018" y="1629724"/>
                  <a:pt x="1123507" y="1623236"/>
                  <a:pt x="1095154" y="1616148"/>
                </a:cubicBezTo>
                <a:cubicBezTo>
                  <a:pt x="996399" y="1591459"/>
                  <a:pt x="1119132" y="1620943"/>
                  <a:pt x="988828" y="1594883"/>
                </a:cubicBezTo>
                <a:cubicBezTo>
                  <a:pt x="863501" y="1569818"/>
                  <a:pt x="1061064" y="1600647"/>
                  <a:pt x="871870" y="1573618"/>
                </a:cubicBezTo>
                <a:cubicBezTo>
                  <a:pt x="818707" y="1577162"/>
                  <a:pt x="764072" y="1571329"/>
                  <a:pt x="712382" y="1584251"/>
                </a:cubicBezTo>
                <a:cubicBezTo>
                  <a:pt x="701509" y="1586969"/>
                  <a:pt x="701749" y="1604940"/>
                  <a:pt x="701749" y="1616148"/>
                </a:cubicBezTo>
                <a:cubicBezTo>
                  <a:pt x="701749" y="1680042"/>
                  <a:pt x="696885" y="1745549"/>
                  <a:pt x="712382" y="1807535"/>
                </a:cubicBezTo>
                <a:cubicBezTo>
                  <a:pt x="714771" y="1817092"/>
                  <a:pt x="775348" y="1835612"/>
                  <a:pt x="786810" y="1839432"/>
                </a:cubicBezTo>
                <a:cubicBezTo>
                  <a:pt x="811619" y="1832344"/>
                  <a:pt x="839769" y="1832479"/>
                  <a:pt x="861238" y="1818167"/>
                </a:cubicBezTo>
                <a:cubicBezTo>
                  <a:pt x="881556" y="1804622"/>
                  <a:pt x="889690" y="1739701"/>
                  <a:pt x="893135" y="1722474"/>
                </a:cubicBezTo>
                <a:cubicBezTo>
                  <a:pt x="906180" y="1565940"/>
                  <a:pt x="910469" y="1585500"/>
                  <a:pt x="893135" y="1403497"/>
                </a:cubicBezTo>
                <a:cubicBezTo>
                  <a:pt x="890205" y="1372730"/>
                  <a:pt x="878439" y="1362706"/>
                  <a:pt x="850605" y="1350335"/>
                </a:cubicBezTo>
                <a:cubicBezTo>
                  <a:pt x="830122" y="1341231"/>
                  <a:pt x="786810" y="1329069"/>
                  <a:pt x="786810" y="1329069"/>
                </a:cubicBezTo>
                <a:lnTo>
                  <a:pt x="318977" y="1339702"/>
                </a:lnTo>
                <a:cubicBezTo>
                  <a:pt x="281378" y="1341302"/>
                  <a:pt x="278891" y="1360175"/>
                  <a:pt x="265814" y="1392865"/>
                </a:cubicBezTo>
                <a:cubicBezTo>
                  <a:pt x="257489" y="1413677"/>
                  <a:pt x="244549" y="1456660"/>
                  <a:pt x="244549" y="1456660"/>
                </a:cubicBezTo>
                <a:cubicBezTo>
                  <a:pt x="248093" y="1502734"/>
                  <a:pt x="241399" y="1550776"/>
                  <a:pt x="255182" y="1594883"/>
                </a:cubicBezTo>
                <a:cubicBezTo>
                  <a:pt x="260468" y="1611797"/>
                  <a:pt x="285182" y="1614250"/>
                  <a:pt x="297712" y="1626781"/>
                </a:cubicBezTo>
                <a:cubicBezTo>
                  <a:pt x="306748" y="1635817"/>
                  <a:pt x="311889" y="1648046"/>
                  <a:pt x="318977" y="1658679"/>
                </a:cubicBezTo>
                <a:cubicBezTo>
                  <a:pt x="357963" y="1651591"/>
                  <a:pt x="399144" y="1652130"/>
                  <a:pt x="435935" y="1637414"/>
                </a:cubicBezTo>
                <a:cubicBezTo>
                  <a:pt x="454550" y="1629968"/>
                  <a:pt x="464289" y="1609060"/>
                  <a:pt x="478466" y="1594883"/>
                </a:cubicBezTo>
                <a:cubicBezTo>
                  <a:pt x="505989" y="1567360"/>
                  <a:pt x="540174" y="1537346"/>
                  <a:pt x="552893" y="1499190"/>
                </a:cubicBezTo>
                <a:lnTo>
                  <a:pt x="563526" y="1467293"/>
                </a:lnTo>
                <a:cubicBezTo>
                  <a:pt x="563282" y="1460702"/>
                  <a:pt x="619477" y="1217515"/>
                  <a:pt x="531628" y="1158948"/>
                </a:cubicBezTo>
                <a:cubicBezTo>
                  <a:pt x="518440" y="1150156"/>
                  <a:pt x="504640" y="1140791"/>
                  <a:pt x="489098" y="1137683"/>
                </a:cubicBezTo>
                <a:cubicBezTo>
                  <a:pt x="450711" y="1130006"/>
                  <a:pt x="411126" y="1130595"/>
                  <a:pt x="372140" y="1127051"/>
                </a:cubicBezTo>
                <a:cubicBezTo>
                  <a:pt x="276447" y="1130595"/>
                  <a:pt x="180608" y="1131313"/>
                  <a:pt x="85061" y="1137683"/>
                </a:cubicBezTo>
                <a:cubicBezTo>
                  <a:pt x="73878" y="1138429"/>
                  <a:pt x="63188" y="1143304"/>
                  <a:pt x="53163" y="1148316"/>
                </a:cubicBezTo>
                <a:cubicBezTo>
                  <a:pt x="26339" y="1161728"/>
                  <a:pt x="19779" y="1171068"/>
                  <a:pt x="0" y="1190846"/>
                </a:cubicBezTo>
                <a:cubicBezTo>
                  <a:pt x="615" y="1196991"/>
                  <a:pt x="2872" y="1298412"/>
                  <a:pt x="21266" y="1329069"/>
                </a:cubicBezTo>
                <a:cubicBezTo>
                  <a:pt x="26424" y="1337665"/>
                  <a:pt x="35443" y="1343246"/>
                  <a:pt x="42531" y="1350335"/>
                </a:cubicBezTo>
                <a:cubicBezTo>
                  <a:pt x="92839" y="1344046"/>
                  <a:pt x="136924" y="1345831"/>
                  <a:pt x="180754" y="1318437"/>
                </a:cubicBezTo>
                <a:cubicBezTo>
                  <a:pt x="204145" y="1303817"/>
                  <a:pt x="219220" y="1276688"/>
                  <a:pt x="233917" y="1254641"/>
                </a:cubicBezTo>
                <a:cubicBezTo>
                  <a:pt x="237461" y="1244009"/>
                  <a:pt x="244549" y="1233951"/>
                  <a:pt x="244549" y="1222744"/>
                </a:cubicBezTo>
                <a:cubicBezTo>
                  <a:pt x="244549" y="1148232"/>
                  <a:pt x="247246" y="1072770"/>
                  <a:pt x="233917" y="999460"/>
                </a:cubicBezTo>
                <a:cubicBezTo>
                  <a:pt x="231912" y="988433"/>
                  <a:pt x="213214" y="989361"/>
                  <a:pt x="202019" y="988828"/>
                </a:cubicBezTo>
                <a:cubicBezTo>
                  <a:pt x="138296" y="985794"/>
                  <a:pt x="74428" y="988828"/>
                  <a:pt x="10633" y="988828"/>
                </a:cubicBezTo>
              </a:path>
            </a:pathLst>
          </a:cu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H="1">
            <a:off x="220641" y="511228"/>
            <a:ext cx="2808312" cy="1227032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>
            <a:off x="467544" y="723738"/>
            <a:ext cx="3024336" cy="1368152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4442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184576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4000" dirty="0" smtClean="0">
                <a:latin typeface="+mj-lt"/>
              </a:rPr>
              <a:t>Pregnance</a:t>
            </a:r>
            <a:endParaRPr lang="cs-CZ" sz="4000" dirty="0">
              <a:latin typeface="+mj-lt"/>
            </a:endParaRPr>
          </a:p>
          <a:p>
            <a:pPr marL="0">
              <a:spcBef>
                <a:spcPts val="600"/>
              </a:spcBef>
            </a:pPr>
            <a:r>
              <a:rPr lang="cs-CZ" sz="3600" dirty="0" smtClean="0">
                <a:latin typeface="+mj-lt"/>
              </a:rPr>
              <a:t>Text bez informačních mezer</a:t>
            </a:r>
          </a:p>
          <a:p>
            <a:pPr marL="0">
              <a:spcBef>
                <a:spcPts val="600"/>
              </a:spcBef>
            </a:pPr>
            <a:r>
              <a:rPr lang="cs-CZ" sz="3600" dirty="0" smtClean="0">
                <a:latin typeface="+mj-lt"/>
              </a:rPr>
              <a:t>Text bez nadbytečných detailů</a:t>
            </a:r>
          </a:p>
          <a:p>
            <a:pPr marL="0">
              <a:spcBef>
                <a:spcPts val="600"/>
              </a:spcBef>
            </a:pPr>
            <a:r>
              <a:rPr lang="cs-CZ" sz="3600" dirty="0" smtClean="0">
                <a:latin typeface="+mj-lt"/>
              </a:rPr>
              <a:t>Přiměřeně krátké formulace</a:t>
            </a:r>
          </a:p>
          <a:p>
            <a:pPr marL="0">
              <a:spcBef>
                <a:spcPts val="600"/>
              </a:spcBef>
            </a:pPr>
            <a:r>
              <a:rPr lang="cs-CZ" sz="3600" dirty="0">
                <a:latin typeface="+mj-lt"/>
              </a:rPr>
              <a:t>Text </a:t>
            </a:r>
            <a:r>
              <a:rPr lang="cs-CZ" sz="3600" dirty="0" smtClean="0">
                <a:latin typeface="+mj-lt"/>
              </a:rPr>
              <a:t>bez tautologií</a:t>
            </a:r>
          </a:p>
          <a:p>
            <a:pPr marL="0">
              <a:spcBef>
                <a:spcPts val="600"/>
              </a:spcBef>
            </a:pPr>
            <a:r>
              <a:rPr lang="cs-CZ" sz="3600" dirty="0">
                <a:latin typeface="+mj-lt"/>
              </a:rPr>
              <a:t>Text </a:t>
            </a:r>
            <a:r>
              <a:rPr lang="cs-CZ" sz="3600" dirty="0" smtClean="0">
                <a:latin typeface="+mj-lt"/>
              </a:rPr>
              <a:t>bez redundancí</a:t>
            </a:r>
          </a:p>
          <a:p>
            <a:endParaRPr lang="de-DE" dirty="0"/>
          </a:p>
        </p:txBody>
      </p:sp>
      <p:sp>
        <p:nvSpPr>
          <p:cNvPr id="4" name="Šrafovaná šipka doprava 3"/>
          <p:cNvSpPr/>
          <p:nvPr/>
        </p:nvSpPr>
        <p:spPr>
          <a:xfrm>
            <a:off x="395536" y="780568"/>
            <a:ext cx="2304256" cy="774086"/>
          </a:xfrm>
          <a:prstGeom prst="stripedRightArrow">
            <a:avLst>
              <a:gd name="adj1" fmla="val 72969"/>
              <a:gd name="adj2" fmla="val 50000"/>
            </a:avLst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rafovaná šipka doprava 4"/>
          <p:cNvSpPr/>
          <p:nvPr/>
        </p:nvSpPr>
        <p:spPr>
          <a:xfrm>
            <a:off x="5148064" y="782706"/>
            <a:ext cx="3888432" cy="900100"/>
          </a:xfrm>
          <a:prstGeom prst="stripedRightArrow">
            <a:avLst>
              <a:gd name="adj1" fmla="val 68900"/>
              <a:gd name="adj2" fmla="val 50000"/>
            </a:avLst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7077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>
                <a:latin typeface="+mj-lt"/>
              </a:rPr>
              <a:t>Struktura</a:t>
            </a:r>
            <a:endParaRPr lang="cs-CZ" sz="4000" dirty="0">
              <a:latin typeface="+mj-lt"/>
            </a:endParaRPr>
          </a:p>
          <a:p>
            <a:pPr marL="273050" indent="-273050">
              <a:spcBef>
                <a:spcPts val="600"/>
              </a:spcBef>
            </a:pPr>
            <a:r>
              <a:rPr lang="cs-CZ" altLang="cs-CZ" sz="3600" dirty="0" smtClean="0">
                <a:latin typeface="+mj-lt"/>
              </a:rPr>
              <a:t>Smysluplné pořadí myšlenek</a:t>
            </a:r>
          </a:p>
          <a:p>
            <a:pPr marL="273050" indent="-273050">
              <a:spcBef>
                <a:spcPts val="600"/>
              </a:spcBef>
            </a:pPr>
            <a:r>
              <a:rPr lang="cs-CZ" altLang="cs-CZ" sz="3600" dirty="0" smtClean="0">
                <a:latin typeface="+mj-lt"/>
              </a:rPr>
              <a:t>Logické spojení vět, vhodné konektory</a:t>
            </a:r>
          </a:p>
          <a:p>
            <a:pPr marL="273050" indent="-273050">
              <a:spcBef>
                <a:spcPts val="600"/>
              </a:spcBef>
            </a:pPr>
            <a:r>
              <a:rPr lang="cs-CZ" altLang="cs-CZ" sz="3600" dirty="0" smtClean="0">
                <a:latin typeface="+mj-lt"/>
              </a:rPr>
              <a:t>Pravidla funkční větné perspektivy</a:t>
            </a:r>
            <a:endParaRPr lang="cs-CZ" altLang="cs-CZ" sz="3600" dirty="0">
              <a:latin typeface="+mj-lt"/>
            </a:endParaRPr>
          </a:p>
          <a:p>
            <a:pPr marL="273050" indent="-273050">
              <a:spcBef>
                <a:spcPts val="600"/>
              </a:spcBef>
            </a:pPr>
            <a:r>
              <a:rPr lang="cs-CZ" altLang="cs-CZ" sz="3600" dirty="0" err="1">
                <a:latin typeface="+mj-lt"/>
              </a:rPr>
              <a:t>Metakomunikativní</a:t>
            </a:r>
            <a:r>
              <a:rPr lang="cs-CZ" altLang="cs-CZ" sz="3600" dirty="0">
                <a:latin typeface="+mj-lt"/>
              </a:rPr>
              <a:t> elementy, např. </a:t>
            </a:r>
            <a:r>
              <a:rPr lang="cs-CZ" altLang="cs-CZ" sz="3600" dirty="0" err="1">
                <a:latin typeface="+mj-lt"/>
              </a:rPr>
              <a:t>advance</a:t>
            </a:r>
            <a:r>
              <a:rPr lang="cs-CZ" altLang="cs-CZ" sz="3600" dirty="0">
                <a:latin typeface="+mj-lt"/>
              </a:rPr>
              <a:t> </a:t>
            </a:r>
            <a:r>
              <a:rPr lang="cs-CZ" altLang="cs-CZ" sz="3600" dirty="0" err="1">
                <a:latin typeface="+mj-lt"/>
              </a:rPr>
              <a:t>organisers</a:t>
            </a:r>
            <a:endParaRPr lang="cs-CZ" altLang="cs-CZ" sz="3600" dirty="0">
              <a:latin typeface="+mj-lt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Sedmiúhelník 3"/>
          <p:cNvSpPr/>
          <p:nvPr/>
        </p:nvSpPr>
        <p:spPr>
          <a:xfrm>
            <a:off x="1259632" y="476672"/>
            <a:ext cx="1368152" cy="1296144"/>
          </a:xfrm>
          <a:prstGeom prst="heptagon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Tlačítko akce: Nápověda 5">
            <a:hlinkClick r:id="" action="ppaction://noaction" highlightClick="1"/>
          </p:cNvPr>
          <p:cNvSpPr/>
          <p:nvPr/>
        </p:nvSpPr>
        <p:spPr>
          <a:xfrm>
            <a:off x="1691680" y="872716"/>
            <a:ext cx="504056" cy="504056"/>
          </a:xfrm>
          <a:prstGeom prst="actionButtonHelp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Čtyřstranná šipka 6"/>
          <p:cNvSpPr/>
          <p:nvPr/>
        </p:nvSpPr>
        <p:spPr>
          <a:xfrm>
            <a:off x="6643711" y="404664"/>
            <a:ext cx="1584176" cy="1440160"/>
          </a:xfrm>
          <a:prstGeom prst="quadArrow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941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98590"/>
            <a:ext cx="8568952" cy="53438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>
                <a:latin typeface="+mj-lt"/>
              </a:rPr>
              <a:t>Motivace</a:t>
            </a:r>
            <a:endParaRPr lang="cs-CZ" sz="4000" dirty="0">
              <a:latin typeface="+mj-lt"/>
            </a:endParaRPr>
          </a:p>
          <a:p>
            <a:pPr marL="0" indent="-261938">
              <a:spcBef>
                <a:spcPts val="600"/>
              </a:spcBef>
              <a:tabLst>
                <a:tab pos="363538" algn="l"/>
              </a:tabLst>
            </a:pPr>
            <a:r>
              <a:rPr lang="cs-CZ" sz="3600" dirty="0" smtClean="0">
                <a:latin typeface="+mj-lt"/>
              </a:rPr>
              <a:t>Zájem recipienta o text</a:t>
            </a:r>
          </a:p>
          <a:p>
            <a:pPr marL="0" indent="-261938">
              <a:spcBef>
                <a:spcPts val="600"/>
              </a:spcBef>
              <a:tabLst>
                <a:tab pos="363538" algn="l"/>
              </a:tabLst>
            </a:pPr>
            <a:r>
              <a:rPr lang="cs-CZ" sz="3600" dirty="0" smtClean="0">
                <a:latin typeface="+mj-lt"/>
              </a:rPr>
              <a:t>Exemplifikace</a:t>
            </a:r>
          </a:p>
          <a:p>
            <a:pPr marL="0" indent="-261938">
              <a:spcBef>
                <a:spcPts val="600"/>
              </a:spcBef>
              <a:tabLst>
                <a:tab pos="363538" algn="l"/>
              </a:tabLst>
            </a:pPr>
            <a:r>
              <a:rPr lang="cs-CZ" sz="3600" dirty="0" smtClean="0">
                <a:latin typeface="+mj-lt"/>
              </a:rPr>
              <a:t>Volba odpovídajícího stylu jazyka </a:t>
            </a:r>
          </a:p>
          <a:p>
            <a:pPr marL="0" indent="-261938">
              <a:spcBef>
                <a:spcPts val="600"/>
              </a:spcBef>
              <a:tabLst>
                <a:tab pos="363538" algn="l"/>
              </a:tabLst>
            </a:pPr>
            <a:r>
              <a:rPr lang="cs-CZ" sz="3600" dirty="0" smtClean="0">
                <a:latin typeface="+mj-lt"/>
              </a:rPr>
              <a:t>Osobní forma podání </a:t>
            </a:r>
          </a:p>
          <a:p>
            <a:pPr marL="0" indent="-261938">
              <a:spcBef>
                <a:spcPts val="600"/>
              </a:spcBef>
              <a:tabLst>
                <a:tab pos="363538" algn="l"/>
              </a:tabLst>
            </a:pPr>
            <a:r>
              <a:rPr lang="cs-CZ" sz="3600" dirty="0" smtClean="0">
                <a:latin typeface="+mj-lt"/>
              </a:rPr>
              <a:t>Volba vhodného textového druhu</a:t>
            </a:r>
            <a:endParaRPr lang="de-DE" sz="3600" dirty="0">
              <a:latin typeface="+mj-lt"/>
            </a:endParaRPr>
          </a:p>
        </p:txBody>
      </p:sp>
      <p:sp>
        <p:nvSpPr>
          <p:cNvPr id="5" name="Veselý obličej 4"/>
          <p:cNvSpPr/>
          <p:nvPr/>
        </p:nvSpPr>
        <p:spPr>
          <a:xfrm>
            <a:off x="1142235" y="764704"/>
            <a:ext cx="914400" cy="914400"/>
          </a:xfrm>
          <a:prstGeom prst="smileyFac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eselý obličej 5"/>
          <p:cNvSpPr/>
          <p:nvPr/>
        </p:nvSpPr>
        <p:spPr>
          <a:xfrm>
            <a:off x="7020272" y="830538"/>
            <a:ext cx="936104" cy="936104"/>
          </a:xfrm>
          <a:prstGeom prst="smileyFace">
            <a:avLst>
              <a:gd name="adj" fmla="val -4653"/>
            </a:avLst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2166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200</Words>
  <Application>Microsoft Office PowerPoint</Application>
  <PresentationFormat>Předvádění na obrazovce (4:3)</PresentationFormat>
  <Paragraphs>115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Tok</vt:lpstr>
      <vt:lpstr>Prezentace aplikace PowerPoint</vt:lpstr>
      <vt:lpstr>Fáze workshopu</vt:lpstr>
      <vt:lpstr>Prezentace aplikace PowerPoint</vt:lpstr>
      <vt:lpstr>Modely srozumitelnosti </vt:lpstr>
      <vt:lpstr> Model z Karlsruhe (Göpferich 2001)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Aplikace v praxi</vt:lpstr>
      <vt:lpstr>Prezentace aplikace PowerPoint</vt:lpstr>
      <vt:lpstr>Aplikace v praxi</vt:lpstr>
      <vt:lpstr>Aplikace v praxi</vt:lpstr>
      <vt:lpstr>Aplikace v praxi</vt:lpstr>
      <vt:lpstr>Aplikace v praxi</vt:lpstr>
      <vt:lpstr>Aplikace v praxi</vt:lpstr>
      <vt:lpstr>Aplikace v praxi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</dc:creator>
  <cp:lastModifiedBy>Bajerova</cp:lastModifiedBy>
  <cp:revision>373</cp:revision>
  <dcterms:created xsi:type="dcterms:W3CDTF">2013-09-08T08:39:57Z</dcterms:created>
  <dcterms:modified xsi:type="dcterms:W3CDTF">2017-11-02T10:49:29Z</dcterms:modified>
</cp:coreProperties>
</file>