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5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345EA0-CAB9-451E-A854-D1A27488C09D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0E22F-FA6E-42AC-850D-CC31C0990F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58200" cy="2952328"/>
          </a:xfrm>
        </p:spPr>
        <p:txBody>
          <a:bodyPr>
            <a:noAutofit/>
          </a:bodyPr>
          <a:lstStyle/>
          <a:p>
            <a:r>
              <a:rPr lang="cs-CZ" sz="6000" dirty="0"/>
              <a:t>Brána fantazii otevřená aneb </a:t>
            </a:r>
            <a:r>
              <a:rPr lang="cs-CZ" sz="6000" dirty="0" smtClean="0"/>
              <a:t>o vnímání literatury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Balaš Michal, </a:t>
            </a:r>
            <a:r>
              <a:rPr lang="cs-CZ" sz="2800" dirty="0" err="1">
                <a:solidFill>
                  <a:schemeClr val="tx2">
                    <a:lumMod val="75000"/>
                  </a:schemeClr>
                </a:solidFill>
              </a:rPr>
              <a:t>Bolková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 Martina, Brožová Nikola, Doleželová Kamila, </a:t>
            </a:r>
            <a:r>
              <a:rPr lang="cs-CZ" sz="2800" dirty="0" err="1">
                <a:solidFill>
                  <a:schemeClr val="tx2">
                    <a:lumMod val="75000"/>
                  </a:schemeClr>
                </a:solidFill>
              </a:rPr>
              <a:t>Kolářík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 Jaromír, Tomečková Julie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3600" dirty="0" smtClean="0">
                <a:solidFill>
                  <a:schemeClr val="tx1"/>
                </a:solidFill>
              </a:rPr>
              <a:t>seznámení se s praktickou částí blokové výuky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práce s textem – studium textu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pokyny k práci s textem</a:t>
            </a:r>
          </a:p>
          <a:p>
            <a:r>
              <a:rPr lang="cs-CZ" sz="3600" dirty="0" smtClean="0">
                <a:solidFill>
                  <a:schemeClr val="tx1"/>
                </a:solidFill>
              </a:rPr>
              <a:t>realizace práce – kreslení  </a:t>
            </a:r>
          </a:p>
          <a:p>
            <a:r>
              <a:rPr lang="cs-CZ" sz="3600" dirty="0" smtClean="0">
                <a:solidFill>
                  <a:schemeClr val="tx1"/>
                </a:solidFill>
              </a:rPr>
              <a:t>uzavření kreativní práce – hodnocení děl ve dvojicích, srovnávání nápadů a provedení</a:t>
            </a:r>
          </a:p>
          <a:p>
            <a:endParaRPr lang="cs-CZ" sz="27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476672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HODINA</a:t>
            </a:r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 smtClean="0">
                <a:solidFill>
                  <a:schemeClr val="tx1"/>
                </a:solidFill>
              </a:rPr>
              <a:t>promítnutí filmu korespondujícího s textem a nakreslenými obrázky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diskuze – fantazie × kniha × film 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shrnutí a hodnocení blokové výuky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476672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HODINA</a:t>
            </a:r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1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contrast="-20000"/>
          </a:blip>
          <a:srcRect l="38694" t="46636" r="47529" b="18730"/>
          <a:stretch/>
        </p:blipFill>
        <p:spPr>
          <a:xfrm rot="16200000">
            <a:off x="3286126" y="-1297285"/>
            <a:ext cx="2571751" cy="9144002"/>
          </a:xfrm>
        </p:spPr>
      </p:pic>
    </p:spTree>
    <p:extLst>
      <p:ext uri="{BB962C8B-B14F-4D97-AF65-F5344CB8AC3E}">
        <p14:creationId xmlns:p14="http://schemas.microsoft.com/office/powerpoint/2010/main" val="3884905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 flipV="1">
            <a:off x="1143001" y="-1143001"/>
            <a:ext cx="6858000" cy="9144002"/>
          </a:xfrm>
        </p:spPr>
      </p:pic>
    </p:spTree>
    <p:extLst>
      <p:ext uri="{BB962C8B-B14F-4D97-AF65-F5344CB8AC3E}">
        <p14:creationId xmlns:p14="http://schemas.microsoft.com/office/powerpoint/2010/main" val="1069330482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05269" y="-1305272"/>
            <a:ext cx="6858001" cy="9468546"/>
          </a:xfrm>
        </p:spPr>
      </p:pic>
    </p:spTree>
    <p:extLst>
      <p:ext uri="{BB962C8B-B14F-4D97-AF65-F5344CB8AC3E}">
        <p14:creationId xmlns:p14="http://schemas.microsoft.com/office/powerpoint/2010/main" val="2086295360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47618" y="-934695"/>
            <a:ext cx="6648763" cy="9144003"/>
          </a:xfrm>
        </p:spPr>
      </p:pic>
    </p:spTree>
    <p:extLst>
      <p:ext uri="{BB962C8B-B14F-4D97-AF65-F5344CB8AC3E}">
        <p14:creationId xmlns:p14="http://schemas.microsoft.com/office/powerpoint/2010/main" val="64045997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51654" y="-1286883"/>
            <a:ext cx="6858000" cy="9431766"/>
          </a:xfrm>
        </p:spPr>
      </p:pic>
    </p:spTree>
    <p:extLst>
      <p:ext uri="{BB962C8B-B14F-4D97-AF65-F5344CB8AC3E}">
        <p14:creationId xmlns:p14="http://schemas.microsoft.com/office/powerpoint/2010/main" val="133935855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8" y="-1142998"/>
            <a:ext cx="6858001" cy="9144000"/>
          </a:xfrm>
        </p:spPr>
      </p:pic>
    </p:spTree>
    <p:extLst>
      <p:ext uri="{BB962C8B-B14F-4D97-AF65-F5344CB8AC3E}">
        <p14:creationId xmlns:p14="http://schemas.microsoft.com/office/powerpoint/2010/main" val="1606146885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93863" y="-1434431"/>
            <a:ext cx="7644308" cy="10513170"/>
          </a:xfrm>
        </p:spPr>
      </p:pic>
    </p:spTree>
    <p:extLst>
      <p:ext uri="{BB962C8B-B14F-4D97-AF65-F5344CB8AC3E}">
        <p14:creationId xmlns:p14="http://schemas.microsoft.com/office/powerpoint/2010/main" val="1132696296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34444" y="-1306339"/>
            <a:ext cx="6961688" cy="9574367"/>
          </a:xfrm>
        </p:spPr>
      </p:pic>
    </p:spTree>
    <p:extLst>
      <p:ext uri="{BB962C8B-B14F-4D97-AF65-F5344CB8AC3E}">
        <p14:creationId xmlns:p14="http://schemas.microsoft.com/office/powerpoint/2010/main" val="2330868888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VĚKOVÁ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 – 17 let &gt; 1. ročník střední školy i víceletého gymnázia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lze aplikovat i v kvartě (9. ročník)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5699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ČAS</a:t>
            </a:r>
            <a:endParaRPr kumimoji="0" lang="cs-CZ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4077072"/>
            <a:ext cx="8686800" cy="2594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vyučovací hodiny = </a:t>
            </a:r>
            <a:r>
              <a:rPr kumimoji="0" lang="cs-CZ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bloková výuka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spojení hodiny českého jazyka s dvouhodinovou výukou výtvarné či informačně technologické výchovy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kompetence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Kompetence k učení –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 si zpracovává nové informace a učí se s nimi pracovat, pracuje dle pokynů vyučujícího</a:t>
            </a:r>
          </a:p>
          <a:p>
            <a:pPr lvl="0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Kompetence k řešení problémů –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 závěrečné diskuzi obhajuje své názory k dané problematice 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kompetence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Kompetence komunikativní </a:t>
            </a:r>
            <a:r>
              <a:rPr lang="cs-CZ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student aktivně komunikuje s vyučujícím, formuluje své názory a stanoviska a ty obhajuje v diskuzi se spolužáky a vyučujícím, vyjadřuje se a disponuje příslušnou slovní zásobou</a:t>
            </a:r>
          </a:p>
          <a:p>
            <a:pPr lvl="0"/>
            <a:r>
              <a:rPr lang="cs-CZ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Kompetence sociální </a:t>
            </a:r>
            <a:r>
              <a:rPr lang="cs-CZ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spolupracuje se spolužáky a učitelem</a:t>
            </a:r>
          </a:p>
          <a:p>
            <a:pPr lvl="0"/>
            <a:r>
              <a:rPr lang="cs-CZ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Kompetence občanská</a:t>
            </a:r>
            <a:r>
              <a:rPr lang="cs-CZ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student se učí respektovat názory svých spolužáků ve společné diskuzi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Očekávaný výstup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452596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cs-CZ" sz="1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dokáže charakterizovat žánr fantasy, určit jednotlivé prvky žánru, představitele</a:t>
            </a:r>
          </a:p>
          <a:p>
            <a:pPr lvl="0"/>
            <a:r>
              <a:rPr lang="cs-CZ" sz="1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zvládá práci s textem doplněnou o praktickou část (kreslení)</a:t>
            </a:r>
          </a:p>
          <a:p>
            <a:pPr lvl="0"/>
            <a:r>
              <a:rPr lang="cs-CZ" sz="1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obratně využívá své schopnosti a dovednosti  k tvořivosti a rozvíjí svou fantazii</a:t>
            </a:r>
          </a:p>
          <a:p>
            <a:pPr lvl="0"/>
            <a:r>
              <a:rPr lang="cs-CZ" sz="1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zvládá kriticky myslet a své poznatky uplatnit v diskuzi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ŽÁK</a:t>
            </a:r>
            <a:r>
              <a:rPr lang="cs-CZ" sz="2400" dirty="0" smtClean="0"/>
              <a:t>: </a:t>
            </a:r>
            <a:endParaRPr lang="cs-CZ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Očekávaný výstup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8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sám dokáže definovat klady a zápory čtení knihy a sledování filmu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prohlubuje a rozšiřuje své znalosti a přesahy v rámci mezipředmětových vztahů (jak se dá propojit výtvarná výchova/IVT s literaturou)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34076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ŽÁK: </a:t>
            </a:r>
            <a:endParaRPr lang="cs-CZ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/>
          <a:lstStyle/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názorně-demonstrační 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slovní (práce s textem)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praktické (kreslení)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diskusní</a:t>
            </a:r>
          </a:p>
          <a:p>
            <a:pPr lvl="0"/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heuristické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B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3600" dirty="0" smtClean="0">
                <a:solidFill>
                  <a:schemeClr val="tx1"/>
                </a:solidFill>
              </a:rPr>
              <a:t>počítač + </a:t>
            </a:r>
            <a:r>
              <a:rPr lang="cs-CZ" sz="3600" dirty="0" err="1" smtClean="0">
                <a:solidFill>
                  <a:schemeClr val="tx1"/>
                </a:solidFill>
              </a:rPr>
              <a:t>dataprojektor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prezentace – učivo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ukázka z knihy pro studenty (elektronická i papírová verze)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filmová ukázka </a:t>
            </a:r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čisté papíry </a:t>
            </a:r>
            <a:endParaRPr lang="cs-CZ" sz="4400" dirty="0" smtClean="0"/>
          </a:p>
          <a:p>
            <a:pPr lvl="0"/>
            <a:r>
              <a:rPr lang="cs-CZ" sz="3600" dirty="0" smtClean="0">
                <a:solidFill>
                  <a:schemeClr val="tx1"/>
                </a:solidFill>
              </a:rPr>
              <a:t>student: kreslící potřeby (pastelky, tužky, fixy, ...)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REALIZACE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525963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úvod – téma blokové výuky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seznámení se s žánrem fantasy – nejznámější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autoři a díla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diskuze – zkušenosti studentů s žánrem fantasy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aktivita – Které fantasy filmy a knihy znáte? Jaké jste viděli a četli? Která část příběhu vás oslovila? Se kterou postavou se ztotožňujete?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484784"/>
            <a:ext cx="246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HODINA</a:t>
            </a:r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903</TotalTime>
  <Words>160</Words>
  <Application>Microsoft Office PowerPoint</Application>
  <PresentationFormat>Předvádění na obrazovce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Franklin Gothic Book</vt:lpstr>
      <vt:lpstr>Franklin Gothic Medium</vt:lpstr>
      <vt:lpstr>Wingdings 2</vt:lpstr>
      <vt:lpstr>Cesta</vt:lpstr>
      <vt:lpstr>Brána fantazii otevřená aneb o vnímání literatury</vt:lpstr>
      <vt:lpstr>VĚKOVÁ KATEGORIE</vt:lpstr>
      <vt:lpstr>Klíčové kompetence</vt:lpstr>
      <vt:lpstr>Klíčové kompetence</vt:lpstr>
      <vt:lpstr>Očekávaný výstup hodiny</vt:lpstr>
      <vt:lpstr>Očekávaný výstup hodiny</vt:lpstr>
      <vt:lpstr>DIDAKTICKÉ METODY</vt:lpstr>
      <vt:lpstr>DIDAKTICKÉ POMŮCKY</vt:lpstr>
      <vt:lpstr>PLÁN REALIZACE VÝUKY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Brána fantazii otevřená aneb rozdílnost vnímání literatury</dc:title>
  <dc:creator>Uživatel systému Windows</dc:creator>
  <cp:lastModifiedBy>Tomasek</cp:lastModifiedBy>
  <cp:revision>24</cp:revision>
  <dcterms:created xsi:type="dcterms:W3CDTF">2017-11-08T18:50:45Z</dcterms:created>
  <dcterms:modified xsi:type="dcterms:W3CDTF">2017-11-22T21:36:06Z</dcterms:modified>
</cp:coreProperties>
</file>