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Tahom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bold.fntdata"/><Relationship Id="rId16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buChar char="○"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buChar char="■"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buChar char="●"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buChar char="○"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buChar char="■"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buChar char="●"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buChar char="○"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buChar char="■"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Úvodní sníme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533400" y="129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36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711575" y="2819400"/>
            <a:ext cx="5051425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46050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304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505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Dva obsahy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752600" y="1395413"/>
            <a:ext cx="3429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5334000" y="1395413"/>
            <a:ext cx="3429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Záhlaví části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695449" y="4406900"/>
            <a:ext cx="6799263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695449" y="2906713"/>
            <a:ext cx="6799263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1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Nadpis a obsah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752600" y="1395412"/>
            <a:ext cx="7010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46050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Svislý nadpis a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 rot="5400000">
            <a:off x="5055393" y="2259807"/>
            <a:ext cx="5662613" cy="17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 rot="5400000">
            <a:off x="1473993" y="583407"/>
            <a:ext cx="5662613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46050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Nadpis a svislý 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 rot="5400000">
            <a:off x="2971800" y="176212"/>
            <a:ext cx="4572000" cy="70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46050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Obrázek s titulkem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1792288" y="4800600"/>
            <a:ext cx="6418262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x="1792287" y="612775"/>
            <a:ext cx="6408737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1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792288" y="5367338"/>
            <a:ext cx="6418262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1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Obsah s titulke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1476375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4648200" y="273050"/>
            <a:ext cx="40385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1476375" y="1444625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1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Prázdný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Pouze nadpi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Porovnání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1457324" y="274638"/>
            <a:ext cx="722947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457324" y="1535113"/>
            <a:ext cx="345757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i="1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1457324" y="2174875"/>
            <a:ext cx="3467101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3" type="body"/>
          </p:nvPr>
        </p:nvSpPr>
        <p:spPr>
          <a:xfrm>
            <a:off x="5114925" y="1535113"/>
            <a:ext cx="35718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1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1" i="1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4" type="body"/>
          </p:nvPr>
        </p:nvSpPr>
        <p:spPr>
          <a:xfrm>
            <a:off x="5114925" y="2174875"/>
            <a:ext cx="35718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752600" y="1395412"/>
            <a:ext cx="7010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46050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3048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505200" y="64008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9342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1752600" y="1395412"/>
            <a:ext cx="7010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46050" lvl="1" marL="742950" marR="0" rtl="0" algn="l">
              <a:spcBef>
                <a:spcPts val="4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➢"/>
              <a:defRPr b="0" i="1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057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2514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2971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3429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3886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4316412" y="6400800"/>
            <a:ext cx="2084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30.png"/><Relationship Id="rId6" Type="http://schemas.openxmlformats.org/officeDocument/2006/relationships/image" Target="../media/image34.png"/><Relationship Id="rId7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33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Relationship Id="rId7" Type="http://schemas.openxmlformats.org/officeDocument/2006/relationships/image" Target="../media/image29.png"/><Relationship Id="rId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814387" y="1196975"/>
            <a:ext cx="74295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66"/>
              </a:buClr>
              <a:buSzPct val="25000"/>
              <a:buFont typeface="Tahoma"/>
              <a:buNone/>
            </a:pPr>
            <a:r>
              <a:rPr b="1" i="0" lang="en-US" sz="3600" u="none" cap="none" strike="noStrike">
                <a:solidFill>
                  <a:srgbClr val="006666"/>
                </a:solidFill>
                <a:latin typeface="Tahoma"/>
                <a:ea typeface="Tahoma"/>
                <a:cs typeface="Tahoma"/>
                <a:sym typeface="Tahoma"/>
              </a:rPr>
              <a:t>PARLAMENTNÍ VOLBY 2017</a:t>
            </a:r>
          </a:p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2149475" y="2246312"/>
            <a:ext cx="6448425" cy="11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Analýza volebních programů politických stran a jejich pozice v pravo-levém politickém spektru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949325" y="304800"/>
            <a:ext cx="754062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Tahoma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rPr>
              <a:t>viz</a:t>
            </a:r>
            <a:r>
              <a:rPr lang="en-US"/>
              <a:t> </a:t>
            </a:r>
            <a:r>
              <a:rPr b="1" i="0" lang="en-US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rPr>
              <a:t>Skupinová práce 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945437" y="1080812"/>
            <a:ext cx="7367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buClr>
                <a:srgbClr val="006666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Přečtěte si vybrané body volebního program anonymní politické strany.</a:t>
            </a: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buClr>
                <a:srgbClr val="006666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Vymyslete název této politické strany.</a:t>
            </a: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buClr>
                <a:srgbClr val="006666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Zkuste zařadit tuto stranu na pravolevém politickém spektru.</a:t>
            </a: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buClr>
                <a:srgbClr val="006666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Zamyslete se nad pozitivními a negativními body programu.</a:t>
            </a: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buClr>
                <a:srgbClr val="006666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Zvažte, jak by se sliby mohly uvést do praxe a jaké by mohly mít důsledky.</a:t>
            </a: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buClr>
                <a:srgbClr val="006666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Navrhněte slogan, který by tuto stranu vystihoval.</a:t>
            </a:r>
          </a:p>
          <a:p>
            <a:pPr indent="-355600" lvl="0" marL="457200" rtl="0" algn="just">
              <a:lnSpc>
                <a:spcPct val="115000"/>
              </a:lnSpc>
              <a:spcBef>
                <a:spcPts val="1000"/>
              </a:spcBef>
              <a:buClr>
                <a:srgbClr val="006666"/>
              </a:buClr>
              <a:buSzPct val="100000"/>
              <a:buAutoNum type="arabicPeriod"/>
            </a:pPr>
            <a:r>
              <a:rPr lang="en-US" sz="2000">
                <a:solidFill>
                  <a:schemeClr val="dk1"/>
                </a:solidFill>
              </a:rPr>
              <a:t>Prezentujte výsledek vaší práce spolužákům.</a:t>
            </a:r>
          </a:p>
          <a:p>
            <a:pPr indent="-342900" lvl="0" marL="342900" marR="0" rtl="0" algn="l"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6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 b="0" l="26727" r="27973" t="0"/>
          <a:stretch/>
        </p:blipFill>
        <p:spPr>
          <a:xfrm>
            <a:off x="249237" y="5602287"/>
            <a:ext cx="1025525" cy="1254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2562" y="5602287"/>
            <a:ext cx="1028982" cy="126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35675" y="5602287"/>
            <a:ext cx="1028982" cy="1261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162" y="5602287"/>
            <a:ext cx="1028982" cy="1268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114800" y="5602287"/>
            <a:ext cx="1028982" cy="1261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1222375" y="304800"/>
            <a:ext cx="754062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Tahoma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rPr>
              <a:t>Možná pojetí tématu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1265237" y="1384300"/>
            <a:ext cx="70104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Volby v ČR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Studentská samospráva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3C8C93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Analýza volebních stran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hnutí</a:t>
            </a:r>
          </a:p>
        </p:txBody>
      </p:sp>
      <p:pic>
        <p:nvPicPr>
          <p:cNvPr descr="Výsledek obrázku pro alternatives" id="103" name="Shape 103"/>
          <p:cNvPicPr preferRelativeResize="0"/>
          <p:nvPr/>
        </p:nvPicPr>
        <p:blipFill rotWithShape="1">
          <a:blip r:embed="rId3">
            <a:alphaModFix/>
          </a:blip>
          <a:srcRect b="25591" l="0" r="6152" t="0"/>
          <a:stretch/>
        </p:blipFill>
        <p:spPr>
          <a:xfrm>
            <a:off x="5380037" y="0"/>
            <a:ext cx="3651836" cy="1637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ýsledek obrázku pro university building icon" id="108" name="Shape 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0300" y="5200650"/>
            <a:ext cx="1149096" cy="114909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>
            <p:ph type="title"/>
          </p:nvPr>
        </p:nvSpPr>
        <p:spPr>
          <a:xfrm>
            <a:off x="949325" y="304800"/>
            <a:ext cx="754062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Tahoma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rPr>
              <a:t>Struktura modelové hodiny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944562" y="1439862"/>
            <a:ext cx="7451725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Téma: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politické strany</a:t>
            </a:r>
          </a:p>
          <a:p>
            <a:pPr indent="0" lvl="0" marL="0" marR="0" rtl="0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Rámcové zasazení: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vzdělávací oblast Člověk a  </a:t>
            </a:r>
            <a:r>
              <a:rPr lang="en-US" sz="2300">
                <a:solidFill>
                  <a:schemeClr val="dk1"/>
                </a:solidFill>
              </a:rPr>
              <a:t>společnost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předmět ZSV, tematický celek politologie</a:t>
            </a:r>
          </a:p>
          <a:p>
            <a:pPr indent="0" lvl="0" marL="0" rtl="0">
              <a:spcBef>
                <a:spcPts val="115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2300">
                <a:solidFill>
                  <a:schemeClr val="lt2"/>
                </a:solidFill>
              </a:rPr>
              <a:t>Návaznost na starší látku: </a:t>
            </a:r>
            <a:r>
              <a:rPr lang="en-US" sz="2300">
                <a:solidFill>
                  <a:schemeClr val="dk1"/>
                </a:solidFill>
              </a:rPr>
              <a:t>volební systém ČR, definice politických stran</a:t>
            </a:r>
          </a:p>
          <a:p>
            <a:pPr indent="0" lvl="0" marL="0" rtl="0">
              <a:spcBef>
                <a:spcPts val="115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2300">
                <a:solidFill>
                  <a:schemeClr val="lt2"/>
                </a:solidFill>
              </a:rPr>
              <a:t>Navazující budoucí látka: </a:t>
            </a:r>
            <a:r>
              <a:rPr lang="en-US" sz="2300">
                <a:solidFill>
                  <a:schemeClr val="dk1"/>
                </a:solidFill>
              </a:rPr>
              <a:t>politické ideologie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Mezipředmětové vztahy: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dějepis, multimediální výchova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Časová dotace</a:t>
            </a:r>
            <a:r>
              <a:rPr b="0" i="0" lang="en-US" sz="2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hodiny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Cílová skupina: </a:t>
            </a:r>
            <a:r>
              <a:rPr b="0" i="0" lang="en-US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 3. ročník</a:t>
            </a:r>
          </a:p>
          <a:p>
            <a:pPr indent="-342900" lvl="0" marL="342900" marR="0" rtl="0" algn="l">
              <a:spcBef>
                <a:spcPts val="11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3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ýsledek obrázku pro university building icon" id="115" name="Shape 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0300" y="5200650"/>
            <a:ext cx="1149096" cy="114909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type="title"/>
          </p:nvPr>
        </p:nvSpPr>
        <p:spPr>
          <a:xfrm>
            <a:off x="949325" y="304800"/>
            <a:ext cx="754062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Tahoma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rPr>
              <a:t>Struktura modelové hodiny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923137" y="1143012"/>
            <a:ext cx="75930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rtl="0" algn="just">
              <a:spcBef>
                <a:spcPts val="115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2300">
                <a:solidFill>
                  <a:schemeClr val="lt2"/>
                </a:solidFill>
              </a:rPr>
              <a:t>Obecný cíl: </a:t>
            </a:r>
            <a:r>
              <a:rPr lang="en-US" sz="2300">
                <a:solidFill>
                  <a:schemeClr val="dk1"/>
                </a:solidFill>
              </a:rPr>
              <a:t>Žák chápe význam a funkci politických stran v ČR, umí analyzovat volební programy jednotlivých stran a orientuje se v pravo-levém politickém spektru.</a:t>
            </a:r>
          </a:p>
          <a:p>
            <a:pPr indent="0" lvl="0" marL="0" rtl="0" algn="just">
              <a:spcBef>
                <a:spcPts val="115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2300">
                <a:solidFill>
                  <a:schemeClr val="lt2"/>
                </a:solidFill>
              </a:rPr>
              <a:t>Organizační forma: </a:t>
            </a:r>
            <a:r>
              <a:rPr lang="en-US" sz="2300">
                <a:solidFill>
                  <a:schemeClr val="dk1"/>
                </a:solidFill>
              </a:rPr>
              <a:t>hromadná a skupinová </a:t>
            </a:r>
            <a:r>
              <a:rPr lang="en-US" sz="2300">
                <a:solidFill>
                  <a:schemeClr val="lt1"/>
                </a:solidFill>
              </a:rPr>
              <a:t>vyučování</a:t>
            </a:r>
          </a:p>
          <a:p>
            <a:pPr indent="0" lvl="0" marL="0" rtl="0" algn="just">
              <a:spcBef>
                <a:spcPts val="115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3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Výukové metody: 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brainstorming, diskuze, výklad, skupinová práce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3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Aktivizující metody: 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diskuze, skupinová metoda, didaktická hra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3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Didaktické pomůcky: 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tabule, počítač, dataprojektor, pracovní listy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23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Zdroje informací: 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volební programy (příp. předvolební debaty, volební spoty, volební lídři)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115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3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gradFill>
          <a:gsLst>
            <a:gs pos="0">
              <a:srgbClr val="FFFFFF"/>
            </a:gs>
            <a:gs pos="39999">
              <a:srgbClr val="FFFFFF"/>
            </a:gs>
            <a:gs pos="69999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158875" y="328612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Tahoma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rPr>
              <a:t>Specifické cíle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1258887" y="1251787"/>
            <a:ext cx="7504200" cy="48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Žák má utvořen vlastní názor na příslušnou stranu, sám zvažuje její pozitiva a negativa, bez závislosti na svém okolí.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Žák se orientuje v politických programech.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Žák dovede rozlišit složky politického spektra, porovnat přístupy vybraných politických seskupení k řešení různých otázek a problémů každodenního života občanů.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Žák dovede zvážit, zda mohou politické strany (hnutí) uvést veškeré své sliby do praxe, popřípadě zvážit důsledky těchto slibů.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Žák se aktivně zajímá o politické dění a nepřenecháv</a:t>
            </a:r>
            <a:r>
              <a:rPr lang="en-US" sz="2200"/>
              <a:t>á</a:t>
            </a: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otázku volby na druhých.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2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Žák na základě aktivizujících metod pochopil předchozí vyučovací látku.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br>
              <a:rPr b="0" i="0" lang="en-US" sz="20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0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4" name="Shape 124"/>
          <p:cNvGrpSpPr/>
          <p:nvPr/>
        </p:nvGrpSpPr>
        <p:grpSpPr>
          <a:xfrm>
            <a:off x="701675" y="1200150"/>
            <a:ext cx="468179" cy="489612"/>
            <a:chOff x="701675" y="1381125"/>
            <a:chExt cx="468179" cy="489612"/>
          </a:xfrm>
        </p:grpSpPr>
        <p:pic>
          <p:nvPicPr>
            <p:cNvPr id="125" name="Shape 1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1675" y="1432762"/>
              <a:ext cx="468179" cy="437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Shape 126"/>
            <p:cNvSpPr txBox="1"/>
            <p:nvPr/>
          </p:nvSpPr>
          <p:spPr>
            <a:xfrm>
              <a:off x="757237" y="13811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7" name="Shape 127"/>
          <p:cNvGrpSpPr/>
          <p:nvPr/>
        </p:nvGrpSpPr>
        <p:grpSpPr>
          <a:xfrm>
            <a:off x="701675" y="2411137"/>
            <a:ext cx="468179" cy="431764"/>
            <a:chOff x="701675" y="2182812"/>
            <a:chExt cx="468179" cy="431764"/>
          </a:xfrm>
        </p:grpSpPr>
        <p:pic>
          <p:nvPicPr>
            <p:cNvPr id="128" name="Shape 1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1675" y="2182812"/>
              <a:ext cx="468179" cy="4317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Shape 129"/>
            <p:cNvSpPr txBox="1"/>
            <p:nvPr/>
          </p:nvSpPr>
          <p:spPr>
            <a:xfrm>
              <a:off x="757237" y="2214562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" name="Shape 130"/>
          <p:cNvGrpSpPr/>
          <p:nvPr/>
        </p:nvGrpSpPr>
        <p:grpSpPr>
          <a:xfrm>
            <a:off x="701675" y="2906724"/>
            <a:ext cx="468179" cy="431764"/>
            <a:chOff x="701675" y="2719387"/>
            <a:chExt cx="468179" cy="431764"/>
          </a:xfrm>
        </p:grpSpPr>
        <p:pic>
          <p:nvPicPr>
            <p:cNvPr id="131" name="Shape 1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01675" y="2719387"/>
              <a:ext cx="468179" cy="4317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Shape 132"/>
            <p:cNvSpPr txBox="1"/>
            <p:nvPr/>
          </p:nvSpPr>
          <p:spPr>
            <a:xfrm>
              <a:off x="757237" y="2747962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" name="Shape 133"/>
          <p:cNvGrpSpPr/>
          <p:nvPr/>
        </p:nvGrpSpPr>
        <p:grpSpPr>
          <a:xfrm>
            <a:off x="701675" y="3992563"/>
            <a:ext cx="468179" cy="431764"/>
            <a:chOff x="701675" y="3895725"/>
            <a:chExt cx="468179" cy="431764"/>
          </a:xfrm>
        </p:grpSpPr>
        <p:pic>
          <p:nvPicPr>
            <p:cNvPr id="134" name="Shape 1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01675" y="3895725"/>
              <a:ext cx="468179" cy="4317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Shape 135"/>
            <p:cNvSpPr txBox="1"/>
            <p:nvPr/>
          </p:nvSpPr>
          <p:spPr>
            <a:xfrm>
              <a:off x="757237" y="392747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" name="Shape 136"/>
          <p:cNvGrpSpPr/>
          <p:nvPr/>
        </p:nvGrpSpPr>
        <p:grpSpPr>
          <a:xfrm>
            <a:off x="701675" y="5174162"/>
            <a:ext cx="468179" cy="431764"/>
            <a:chOff x="701675" y="5078412"/>
            <a:chExt cx="468179" cy="431764"/>
          </a:xfrm>
        </p:grpSpPr>
        <p:pic>
          <p:nvPicPr>
            <p:cNvPr id="137" name="Shape 13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01675" y="5078412"/>
              <a:ext cx="468179" cy="4317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8" name="Shape 138"/>
            <p:cNvSpPr txBox="1"/>
            <p:nvPr/>
          </p:nvSpPr>
          <p:spPr>
            <a:xfrm>
              <a:off x="757237" y="5110162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" name="Shape 139"/>
          <p:cNvGrpSpPr/>
          <p:nvPr/>
        </p:nvGrpSpPr>
        <p:grpSpPr>
          <a:xfrm>
            <a:off x="701675" y="5991587"/>
            <a:ext cx="468179" cy="437975"/>
            <a:chOff x="701675" y="5919787"/>
            <a:chExt cx="468179" cy="437975"/>
          </a:xfrm>
        </p:grpSpPr>
        <p:pic>
          <p:nvPicPr>
            <p:cNvPr id="140" name="Shape 14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01675" y="5919787"/>
              <a:ext cx="468179" cy="4379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1" name="Shape 141"/>
            <p:cNvSpPr txBox="1"/>
            <p:nvPr/>
          </p:nvSpPr>
          <p:spPr>
            <a:xfrm>
              <a:off x="757237" y="595312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gradFill>
          <a:gsLst>
            <a:gs pos="0">
              <a:srgbClr val="FFFFFF"/>
            </a:gs>
            <a:gs pos="39999">
              <a:srgbClr val="FFFFFF"/>
            </a:gs>
            <a:gs pos="69999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016000" y="387350"/>
            <a:ext cx="7010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Tahoma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rPr>
              <a:t>Rozvíjené klíčové kompetence</a:t>
            </a:r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895475" y="1689100"/>
            <a:ext cx="7010400" cy="436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Kompetence k řešení problémů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Kompetence komunikativní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Kompetence sociální a personální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Kompetence občanská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kompetence k učení</a:t>
            </a:r>
          </a:p>
          <a:p>
            <a:pPr indent="0" lvl="0" marL="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b="0" i="0" lang="en-US" sz="2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en-US" sz="24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kompetence k podnikavosti</a:t>
            </a:r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 b="31450" l="0" r="67633" t="32896"/>
          <a:stretch/>
        </p:blipFill>
        <p:spPr>
          <a:xfrm>
            <a:off x="201612" y="3986212"/>
            <a:ext cx="1399346" cy="95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 b="29024" l="67218" r="0" t="31781"/>
          <a:stretch/>
        </p:blipFill>
        <p:spPr>
          <a:xfrm>
            <a:off x="244475" y="5114925"/>
            <a:ext cx="1469859" cy="1083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5">
            <a:alphaModFix/>
          </a:blip>
          <a:srcRect b="60246" l="31123" r="36126" t="0"/>
          <a:stretch/>
        </p:blipFill>
        <p:spPr>
          <a:xfrm>
            <a:off x="158750" y="2700337"/>
            <a:ext cx="1441943" cy="108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Shape 151"/>
          <p:cNvPicPr preferRelativeResize="0"/>
          <p:nvPr/>
        </p:nvPicPr>
        <p:blipFill rotWithShape="1">
          <a:blip r:embed="rId6">
            <a:alphaModFix/>
          </a:blip>
          <a:srcRect b="0" l="31330" r="34335" t="62144"/>
          <a:stretch/>
        </p:blipFill>
        <p:spPr>
          <a:xfrm>
            <a:off x="158750" y="1474787"/>
            <a:ext cx="1448253" cy="98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949325" y="304800"/>
            <a:ext cx="754062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Tahoma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rPr>
              <a:t>1. hodina – FIXACE učiva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944562" y="1439862"/>
            <a:ext cx="7534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min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Zahájení.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min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Proč politické strany?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(brainstorming)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Historický vývoj politických stran.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(výklad)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(diskuze)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5 - 10 mi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Definice pravice a levice.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(Sókratovská metoda)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</a:t>
            </a: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min</a:t>
            </a:r>
          </a:p>
        </p:txBody>
      </p:sp>
      <p:cxnSp>
        <p:nvCxnSpPr>
          <p:cNvPr id="158" name="Shape 158"/>
          <p:cNvCxnSpPr/>
          <p:nvPr/>
        </p:nvCxnSpPr>
        <p:spPr>
          <a:xfrm flipH="1" rot="10800000">
            <a:off x="4789487" y="3443324"/>
            <a:ext cx="355500" cy="4524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med" w="med" type="none"/>
            <a:tailEnd len="lg" w="lg" type="stealth"/>
          </a:ln>
        </p:spPr>
      </p:cxnSp>
      <p:cxnSp>
        <p:nvCxnSpPr>
          <p:cNvPr id="159" name="Shape 159"/>
          <p:cNvCxnSpPr/>
          <p:nvPr/>
        </p:nvCxnSpPr>
        <p:spPr>
          <a:xfrm flipH="1" rot="-5400000">
            <a:off x="4837938" y="3847275"/>
            <a:ext cx="355500" cy="4524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miter lim="800000"/>
            <a:headEnd len="med" w="med" type="none"/>
            <a:tailEnd len="lg" w="lg" type="stealth"/>
          </a:ln>
        </p:spPr>
      </p:cxnSp>
      <p:pic>
        <p:nvPicPr>
          <p:cNvPr id="160" name="Shape 160"/>
          <p:cNvPicPr preferRelativeResize="0"/>
          <p:nvPr/>
        </p:nvPicPr>
        <p:blipFill rotWithShape="1">
          <a:blip r:embed="rId3">
            <a:alphaModFix/>
          </a:blip>
          <a:srcRect b="0" l="0" r="35749" t="0"/>
          <a:stretch/>
        </p:blipFill>
        <p:spPr>
          <a:xfrm>
            <a:off x="7307262" y="5437187"/>
            <a:ext cx="1830538" cy="142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8212" y="5437187"/>
            <a:ext cx="2800392" cy="142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54562" y="5437187"/>
            <a:ext cx="2849438" cy="142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 rotWithShape="1">
          <a:blip r:embed="rId5">
            <a:alphaModFix/>
          </a:blip>
          <a:srcRect b="0" l="15683" r="0" t="0"/>
          <a:stretch/>
        </p:blipFill>
        <p:spPr>
          <a:xfrm>
            <a:off x="0" y="5437187"/>
            <a:ext cx="2400109" cy="142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87525" y="5461000"/>
            <a:ext cx="407977" cy="47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4950" y="5672137"/>
            <a:ext cx="407977" cy="47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10100" y="5741987"/>
            <a:ext cx="407977" cy="476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07262" y="5461000"/>
            <a:ext cx="407977" cy="47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commons/thumb/9/9c/Political_chart.svg/543px-Political_chart.svg.png"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1825" y="98425"/>
            <a:ext cx="4361783" cy="476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4887" y="5057775"/>
            <a:ext cx="4729402" cy="147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 b="18816" l="2" r="49999" t="10172"/>
          <a:stretch/>
        </p:blipFill>
        <p:spPr>
          <a:xfrm>
            <a:off x="1895475" y="1968500"/>
            <a:ext cx="231746" cy="2002219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id="175" name="Shape 1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0800000">
            <a:off x="841375" y="2163762"/>
            <a:ext cx="1828617" cy="107311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pic>
        <p:nvPicPr>
          <p:cNvPr id="176" name="Shape 1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800000">
            <a:off x="1322387" y="1590675"/>
            <a:ext cx="1901635" cy="1029334"/>
          </a:xfrm>
          <a:prstGeom prst="rect">
            <a:avLst/>
          </a:prstGeom>
          <a:noFill/>
          <a:ln>
            <a:noFill/>
          </a:ln>
          <a:effectLst>
            <a:outerShdw blurRad="44450" algn="ctr" dir="5400000" dist="27940">
              <a:srgbClr val="000000">
                <a:alpha val="31764"/>
              </a:srgbClr>
            </a:outerShdw>
          </a:effectLst>
        </p:spPr>
      </p:pic>
      <p:sp>
        <p:nvSpPr>
          <p:cNvPr id="177" name="Shape 177"/>
          <p:cNvSpPr txBox="1"/>
          <p:nvPr/>
        </p:nvSpPr>
        <p:spPr>
          <a:xfrm>
            <a:off x="1912937" y="1949450"/>
            <a:ext cx="7223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1498600" y="2543175"/>
            <a:ext cx="569912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Left</a:t>
            </a: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21382" r="61405" t="0"/>
          <a:stretch/>
        </p:blipFill>
        <p:spPr>
          <a:xfrm>
            <a:off x="0" y="4621212"/>
            <a:ext cx="815688" cy="223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 b="0" l="0" r="79795" t="0"/>
          <a:stretch/>
        </p:blipFill>
        <p:spPr>
          <a:xfrm>
            <a:off x="8181975" y="4621212"/>
            <a:ext cx="957961" cy="223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63966" t="0"/>
          <a:stretch/>
        </p:blipFill>
        <p:spPr>
          <a:xfrm>
            <a:off x="6573837" y="4621212"/>
            <a:ext cx="1707256" cy="22301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ýsledek obrázku pro politics" id="186" name="Shape 1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3137" y="4621212"/>
            <a:ext cx="4767263" cy="223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b="0" l="62221" r="0" t="0"/>
          <a:stretch/>
        </p:blipFill>
        <p:spPr>
          <a:xfrm>
            <a:off x="582612" y="4621212"/>
            <a:ext cx="1789458" cy="223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 rotWithShape="1">
          <a:blip r:embed="rId5">
            <a:alphaModFix/>
          </a:blip>
          <a:srcRect b="0" l="0" r="20792" t="0"/>
          <a:stretch/>
        </p:blipFill>
        <p:spPr>
          <a:xfrm>
            <a:off x="5599112" y="4300537"/>
            <a:ext cx="3534311" cy="209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6">
            <a:alphaModFix/>
          </a:blip>
          <a:srcRect b="0" l="0" r="16984" t="0"/>
          <a:stretch/>
        </p:blipFill>
        <p:spPr>
          <a:xfrm>
            <a:off x="5428150" y="4394200"/>
            <a:ext cx="3703667" cy="209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7">
            <a:alphaModFix/>
          </a:blip>
          <a:srcRect b="0" l="0" r="8759" t="0"/>
          <a:stretch/>
        </p:blipFill>
        <p:spPr>
          <a:xfrm>
            <a:off x="5060950" y="4572000"/>
            <a:ext cx="4070869" cy="2092054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>
            <p:ph type="title"/>
          </p:nvPr>
        </p:nvSpPr>
        <p:spPr>
          <a:xfrm>
            <a:off x="949325" y="304800"/>
            <a:ext cx="7540625" cy="8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Tahoma"/>
              <a:buNone/>
            </a:pPr>
            <a:r>
              <a:rPr b="1" i="0" lang="en-US" sz="3200" u="none" cap="none" strike="noStrike">
                <a:solidFill>
                  <a:srgbClr val="3C8C93"/>
                </a:solidFill>
                <a:latin typeface="Tahoma"/>
                <a:ea typeface="Tahoma"/>
                <a:cs typeface="Tahoma"/>
                <a:sym typeface="Tahoma"/>
              </a:rPr>
              <a:t>2. hodina – APLIKACE učiva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944562" y="1439862"/>
            <a:ext cx="73677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10 - 15 min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Skupinová práce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(5 x 5)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 min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Prezentace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jednotlivých skupin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5 - 10 min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Minivolby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rámci třídy</a:t>
            </a:r>
          </a:p>
          <a:p>
            <a:pPr indent="-342900" lvl="0" marL="342900" marR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Výsledek obrázku pro volby" id="193" name="Shape 193"/>
          <p:cNvPicPr preferRelativeResize="0"/>
          <p:nvPr/>
        </p:nvPicPr>
        <p:blipFill rotWithShape="1">
          <a:blip r:embed="rId8">
            <a:alphaModFix/>
          </a:blip>
          <a:srcRect b="0" l="0" r="6094" t="0"/>
          <a:stretch/>
        </p:blipFill>
        <p:spPr>
          <a:xfrm>
            <a:off x="4667250" y="4623825"/>
            <a:ext cx="4476750" cy="2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tf02809934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f02809934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